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3" r:id="rId2"/>
    <p:sldId id="279" r:id="rId3"/>
    <p:sldId id="319" r:id="rId4"/>
    <p:sldId id="321" r:id="rId5"/>
    <p:sldId id="323" r:id="rId6"/>
    <p:sldId id="320" r:id="rId7"/>
    <p:sldId id="379" r:id="rId8"/>
    <p:sldId id="324" r:id="rId9"/>
    <p:sldId id="322" r:id="rId10"/>
    <p:sldId id="325" r:id="rId11"/>
    <p:sldId id="327" r:id="rId12"/>
    <p:sldId id="329" r:id="rId13"/>
    <p:sldId id="330" r:id="rId14"/>
    <p:sldId id="380" r:id="rId15"/>
    <p:sldId id="260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40" r:id="rId24"/>
    <p:sldId id="342" r:id="rId25"/>
    <p:sldId id="373" r:id="rId26"/>
    <p:sldId id="366" r:id="rId27"/>
    <p:sldId id="346" r:id="rId28"/>
    <p:sldId id="347" r:id="rId29"/>
    <p:sldId id="348" r:id="rId30"/>
    <p:sldId id="349" r:id="rId31"/>
    <p:sldId id="369" r:id="rId32"/>
    <p:sldId id="370" r:id="rId33"/>
    <p:sldId id="371" r:id="rId34"/>
    <p:sldId id="372" r:id="rId35"/>
    <p:sldId id="263" r:id="rId36"/>
    <p:sldId id="270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-119" normalizeH="0" baseline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Circular Air Pro Light"/>
      </a:defRPr>
    </a:lvl1pPr>
    <a:lvl2pPr marL="0" marR="0" indent="228600" algn="ctr" defTabSz="8255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-119" normalizeH="0" baseline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Circular Air Pro Light"/>
      </a:defRPr>
    </a:lvl2pPr>
    <a:lvl3pPr marL="0" marR="0" indent="457200" algn="ctr" defTabSz="8255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-119" normalizeH="0" baseline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Circular Air Pro Light"/>
      </a:defRPr>
    </a:lvl3pPr>
    <a:lvl4pPr marL="0" marR="0" indent="685800" algn="ctr" defTabSz="8255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-119" normalizeH="0" baseline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Circular Air Pro Light"/>
      </a:defRPr>
    </a:lvl4pPr>
    <a:lvl5pPr marL="0" marR="0" indent="914400" algn="ctr" defTabSz="8255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-119" normalizeH="0" baseline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Circular Air Pro Light"/>
      </a:defRPr>
    </a:lvl5pPr>
    <a:lvl6pPr marL="0" marR="0" indent="1143000" algn="ctr" defTabSz="8255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-119" normalizeH="0" baseline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Circular Air Pro Light"/>
      </a:defRPr>
    </a:lvl6pPr>
    <a:lvl7pPr marL="0" marR="0" indent="1371600" algn="ctr" defTabSz="8255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-119" normalizeH="0" baseline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Circular Air Pro Light"/>
      </a:defRPr>
    </a:lvl7pPr>
    <a:lvl8pPr marL="0" marR="0" indent="1600200" algn="ctr" defTabSz="8255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-119" normalizeH="0" baseline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Circular Air Pro Light"/>
      </a:defRPr>
    </a:lvl8pPr>
    <a:lvl9pPr marL="0" marR="0" indent="1828800" algn="ctr" defTabSz="8255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-119" normalizeH="0" baseline="0">
        <a:ln>
          <a:noFill/>
        </a:ln>
        <a:solidFill>
          <a:schemeClr val="accent3"/>
        </a:solidFill>
        <a:effectLst/>
        <a:uFillTx/>
        <a:latin typeface="+mn-lt"/>
        <a:ea typeface="+mn-ea"/>
        <a:cs typeface="+mn-cs"/>
        <a:sym typeface="Circular Air Pro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0A3"/>
    <a:srgbClr val="FF97E2"/>
    <a:srgbClr val="FF70F7"/>
    <a:srgbClr val="E88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A9BC294-FFE2-49D5-8D69-9E1BD2C41BD5}" styleName="">
    <a:tblBg/>
    <a:wholeTbl>
      <a:tcTxStyle b="off" i="off">
        <a:fontRef idx="minor">
          <a:schemeClr val="accent3"/>
        </a:fontRef>
        <a:schemeClr val="accent3"/>
      </a:tcTxStyle>
      <a:tcStyle>
        <a:tcBdr>
          <a:left>
            <a:ln w="0" cap="flat">
              <a:solidFill>
                <a:schemeClr val="accent6"/>
              </a:solidFill>
              <a:custDash/>
              <a:miter lim="400000"/>
            </a:ln>
          </a:left>
          <a:right>
            <a:ln w="0" cap="flat">
              <a:solidFill>
                <a:schemeClr val="accent6"/>
              </a:solidFill>
              <a:custDash/>
              <a:miter lim="400000"/>
            </a:ln>
          </a:right>
          <a:top>
            <a:ln w="12700" cap="flat">
              <a:solidFill>
                <a:schemeClr val="accent2"/>
              </a:solidFill>
              <a:custDash/>
              <a:miter lim="400000"/>
            </a:ln>
          </a:top>
          <a:bottom>
            <a:ln w="12700" cap="flat">
              <a:solidFill>
                <a:schemeClr val="accent2"/>
              </a:solidFill>
              <a:custDash/>
              <a:miter lim="400000"/>
            </a:ln>
          </a:bottom>
          <a:insideH>
            <a:ln w="12700" cap="flat">
              <a:solidFill>
                <a:schemeClr val="accent2"/>
              </a:solidFill>
              <a:custDash/>
              <a:miter lim="400000"/>
            </a:ln>
          </a:insideH>
          <a:insideV>
            <a:ln w="0" cap="flat">
              <a:solidFill>
                <a:schemeClr val="accent6"/>
              </a:solidFill>
              <a:custDash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Ref idx="min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2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/>
              </a:solidFill>
              <a:custDash/>
              <a:miter lim="400000"/>
            </a:ln>
          </a:top>
          <a:bottom>
            <a:ln w="12700" cap="flat">
              <a:solidFill>
                <a:schemeClr val="accent2"/>
              </a:solidFill>
              <a:custDash/>
              <a:miter lim="400000"/>
            </a:ln>
          </a:bottom>
          <a:insideH>
            <a:ln w="12700" cap="flat">
              <a:solidFill>
                <a:schemeClr val="accent2"/>
              </a:solidFill>
              <a:custDash/>
              <a:miter lim="400000"/>
            </a:ln>
          </a:insideH>
          <a:insideV>
            <a:ln w="0" cap="flat">
              <a:solidFill>
                <a:schemeClr val="accent6"/>
              </a:solidFill>
              <a:custDash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254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ircular Air Pro Black"/>
          <a:ea typeface="Circular Air Pro Black"/>
          <a:cs typeface="Circular Air Pro Black"/>
        </a:font>
        <a:srgbClr val="FFFFFF"/>
      </a:tcTxStyle>
      <a:tcStyle>
        <a:tcBdr>
          <a:left>
            <a:ln w="0" cap="flat">
              <a:solidFill>
                <a:schemeClr val="accent6"/>
              </a:solidFill>
              <a:custDash/>
              <a:miter lim="400000"/>
            </a:ln>
          </a:left>
          <a:right>
            <a:ln w="0" cap="flat">
              <a:solidFill>
                <a:schemeClr val="accent6"/>
              </a:solidFill>
              <a:custDash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0" cap="flat">
              <a:solidFill>
                <a:schemeClr val="accent6"/>
              </a:solidFill>
              <a:custDash/>
              <a:miter lim="400000"/>
            </a:ln>
          </a:insideH>
          <a:insideV>
            <a:ln w="0" cap="flat">
              <a:solidFill>
                <a:schemeClr val="accent6"/>
              </a:solidFill>
              <a:custDash/>
              <a:miter lim="400000"/>
            </a:ln>
          </a:insideV>
        </a:tcBdr>
        <a:fill>
          <a:solidFill>
            <a:schemeClr val="accent1">
              <a:hueOff val="-3059091"/>
              <a:satOff val="67567"/>
              <a:lumOff val="11176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23"/>
    <p:restoredTop sz="94807"/>
  </p:normalViewPr>
  <p:slideViewPr>
    <p:cSldViewPr snapToGrid="0" snapToObjects="1">
      <p:cViewPr varScale="1">
        <p:scale>
          <a:sx n="60" d="100"/>
          <a:sy n="60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374453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solidFill>
          <a:schemeClr val="accent6"/>
        </a:solidFill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solidFill>
          <a:schemeClr val="accent6"/>
        </a:solidFill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solidFill>
          <a:schemeClr val="accent6"/>
        </a:solidFill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solidFill>
          <a:schemeClr val="accent6"/>
        </a:solidFill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solidFill>
          <a:schemeClr val="accent6"/>
        </a:solidFill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solidFill>
          <a:schemeClr val="accent6"/>
        </a:solidFill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solidFill>
          <a:schemeClr val="accent6"/>
        </a:solidFill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solidFill>
          <a:schemeClr val="accent6"/>
        </a:solidFill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solidFill>
          <a:schemeClr val="accent6"/>
        </a:solidFill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2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7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6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92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81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83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15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33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99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36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5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371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20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7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54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32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3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22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01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04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0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31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85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7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body" sz="half" idx="13"/>
          </p:nvPr>
        </p:nvSpPr>
        <p:spPr>
          <a:xfrm>
            <a:off x="1389388" y="2402608"/>
            <a:ext cx="21605223" cy="434340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80000"/>
              </a:lnSpc>
              <a:defRPr sz="15000" i="0" spc="-449">
                <a:solidFill>
                  <a:srgbClr val="FFFFFF"/>
                </a:solidFill>
                <a:latin typeface="Circular Air Pro Black"/>
                <a:ea typeface="Circular Air Pro Black"/>
                <a:cs typeface="Circular Air Pro Black"/>
                <a:sym typeface="Circular Air Pro Black"/>
              </a:defRPr>
            </a:lvl1pPr>
          </a:lstStyle>
          <a:p>
            <a:r>
              <a:t>The Awesome Title of Your Presentation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4"/>
          </p:nvPr>
        </p:nvSpPr>
        <p:spPr>
          <a:xfrm>
            <a:off x="1389388" y="1843808"/>
            <a:ext cx="21605225" cy="55880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spcBef>
                <a:spcPts val="2500"/>
              </a:spcBef>
              <a:defRPr sz="3500" b="1" i="0" cap="all" spc="350">
                <a:solidFill>
                  <a:srgbClr val="FFFFFF"/>
                </a:solidFill>
                <a:latin typeface="+mj-lt"/>
                <a:ea typeface="+mj-ea"/>
                <a:cs typeface="+mj-cs"/>
                <a:sym typeface="Circular Air Pro"/>
              </a:defRPr>
            </a:lvl1pPr>
          </a:lstStyle>
          <a:p>
            <a:r>
              <a:t>Name of Presenter / Date of Presentation / Other Info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-1" y="0"/>
            <a:ext cx="24383792" cy="13721277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>
            <a:off x="2043242" y="6064250"/>
            <a:ext cx="20325756" cy="16129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2000"/>
              </a:spcBef>
              <a:defRPr sz="10000" i="0" spc="-300">
                <a:solidFill>
                  <a:srgbClr val="FFFFFF"/>
                </a:solidFill>
                <a:latin typeface="Circular Air Pro Black"/>
                <a:ea typeface="Circular Air Pro Black"/>
                <a:cs typeface="Circular Air Pro Black"/>
                <a:sym typeface="Circular Air Pro Black"/>
              </a:defRPr>
            </a:lvl1pPr>
          </a:lstStyle>
          <a:p>
            <a:r>
              <a:t>Section Break</a:t>
            </a:r>
          </a:p>
        </p:txBody>
      </p:sp>
      <p:sp>
        <p:nvSpPr>
          <p:cNvPr id="43" name="Shape 43"/>
          <p:cNvSpPr/>
          <p:nvPr/>
        </p:nvSpPr>
        <p:spPr>
          <a:xfrm>
            <a:off x="382736" y="393650"/>
            <a:ext cx="23618528" cy="12954100"/>
          </a:xfrm>
          <a:prstGeom prst="rect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23511281" y="13030200"/>
            <a:ext cx="173026" cy="18608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op Title +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body" sz="quarter" idx="13"/>
          </p:nvPr>
        </p:nvSpPr>
        <p:spPr>
          <a:xfrm>
            <a:off x="749891" y="1272308"/>
            <a:ext cx="6014340" cy="113030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80000"/>
              </a:lnSpc>
              <a:spcBef>
                <a:spcPts val="2000"/>
              </a:spcBef>
              <a:defRPr sz="7000" i="0" spc="-209">
                <a:solidFill>
                  <a:schemeClr val="accent1">
                    <a:hueOff val="-3059091"/>
                    <a:satOff val="67567"/>
                    <a:lumOff val="11176"/>
                  </a:schemeClr>
                </a:solidFill>
                <a:latin typeface="Circular Air Pro Black"/>
                <a:ea typeface="Circular Air Pro Black"/>
                <a:cs typeface="Circular Air Pro Black"/>
                <a:sym typeface="Circular Air Pro Black"/>
              </a:defRPr>
            </a:lvl1pPr>
          </a:lstStyle>
          <a:p>
            <a:r>
              <a:t>Slide Title Here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4"/>
          </p:nvPr>
        </p:nvSpPr>
        <p:spPr>
          <a:xfrm>
            <a:off x="749891" y="2402608"/>
            <a:ext cx="6073141" cy="6477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>
              <a:spcBef>
                <a:spcPts val="2000"/>
              </a:spcBef>
              <a:defRPr sz="4000" i="0" spc="-119">
                <a:solidFill>
                  <a:schemeClr val="accent1">
                    <a:hueOff val="-3059091"/>
                    <a:satOff val="67567"/>
                    <a:lumOff val="11176"/>
                  </a:schemeClr>
                </a:solidFill>
                <a:latin typeface="Circular Air Pro Black"/>
                <a:ea typeface="Circular Air Pro Black"/>
                <a:cs typeface="Circular Air Pro Black"/>
                <a:sym typeface="Circular Air Pro Black"/>
              </a:defRPr>
            </a:lvl1pPr>
          </a:lstStyle>
          <a:p>
            <a:r>
              <a:t>Optional subtitle goes here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761630" y="12350471"/>
            <a:ext cx="22863580" cy="634662"/>
          </a:xfrm>
          <a:prstGeom prst="rect">
            <a:avLst/>
          </a:prstGeom>
        </p:spPr>
        <p:txBody>
          <a:bodyPr/>
          <a:lstStyle>
            <a:lvl1pPr>
              <a:defRPr sz="2000" spc="-59">
                <a:latin typeface="+mj-lt"/>
                <a:ea typeface="+mj-ea"/>
                <a:cs typeface="+mj-cs"/>
                <a:sym typeface="Circular Air Pro"/>
              </a:defRPr>
            </a:lvl1pPr>
            <a:lvl2pPr>
              <a:defRPr sz="2000" spc="-59">
                <a:latin typeface="+mj-lt"/>
                <a:ea typeface="+mj-ea"/>
                <a:cs typeface="+mj-cs"/>
                <a:sym typeface="Circular Air Pro"/>
              </a:defRPr>
            </a:lvl2pPr>
            <a:lvl3pPr>
              <a:defRPr sz="2000" spc="-59">
                <a:latin typeface="+mj-lt"/>
                <a:ea typeface="+mj-ea"/>
                <a:cs typeface="+mj-cs"/>
                <a:sym typeface="Circular Air Pro"/>
              </a:defRPr>
            </a:lvl3pPr>
            <a:lvl4pPr>
              <a:defRPr sz="2000" spc="-59">
                <a:latin typeface="+mj-lt"/>
                <a:ea typeface="+mj-ea"/>
                <a:cs typeface="+mj-cs"/>
                <a:sym typeface="Circular Air Pro"/>
              </a:defRPr>
            </a:lvl4pPr>
            <a:lvl5pPr>
              <a:defRPr sz="2000" spc="-59">
                <a:latin typeface="+mj-lt"/>
                <a:ea typeface="+mj-ea"/>
                <a:cs typeface="+mj-cs"/>
                <a:sym typeface="Circular Air 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5"/>
          </p:nvPr>
        </p:nvSpPr>
        <p:spPr>
          <a:xfrm>
            <a:off x="761630" y="3779252"/>
            <a:ext cx="22818862" cy="605028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381000" indent="-381000">
              <a:spcBef>
                <a:spcPts val="3000"/>
              </a:spcBef>
              <a:buClr>
                <a:schemeClr val="accent1">
                  <a:hueOff val="-3059091"/>
                  <a:satOff val="67567"/>
                  <a:lumOff val="11176"/>
                </a:schemeClr>
              </a:buClr>
              <a:buSzPct val="7500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t> </a:t>
            </a:r>
            <a:r>
              <a:rPr b="1">
                <a:latin typeface="+mj-lt"/>
                <a:ea typeface="+mj-ea"/>
                <a:cs typeface="+mj-cs"/>
                <a:sym typeface="Circular Air Pro"/>
              </a:rPr>
              <a:t>Cereal Entrepreneur:</a:t>
            </a:r>
            <a:r>
              <a:t> Creative. Embraces constraints. Solution-oriented. Tenacious.</a:t>
            </a:r>
          </a:p>
          <a:p>
            <a:pPr marL="381000" indent="-381000">
              <a:spcBef>
                <a:spcPts val="3000"/>
              </a:spcBef>
              <a:buClr>
                <a:schemeClr val="accent1">
                  <a:hueOff val="-3059091"/>
                  <a:satOff val="67567"/>
                  <a:lumOff val="11176"/>
                </a:schemeClr>
              </a:buClr>
              <a:buSzPct val="7500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t> </a:t>
            </a:r>
            <a:r>
              <a:rPr b="1">
                <a:latin typeface="+mj-lt"/>
                <a:ea typeface="+mj-ea"/>
                <a:cs typeface="+mj-cs"/>
                <a:sym typeface="Circular Air Pro"/>
              </a:rPr>
              <a:t>Be a Host:</a:t>
            </a:r>
            <a:r>
              <a:t> Collaborative. Anticipates the needs of others. Prepared. Authentic. Listens.</a:t>
            </a:r>
          </a:p>
          <a:p>
            <a:pPr marL="381000" indent="-381000">
              <a:spcBef>
                <a:spcPts val="3000"/>
              </a:spcBef>
              <a:buClr>
                <a:schemeClr val="accent1">
                  <a:hueOff val="-3059091"/>
                  <a:satOff val="67567"/>
                  <a:lumOff val="11176"/>
                </a:schemeClr>
              </a:buClr>
              <a:buSzPct val="7500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t> </a:t>
            </a:r>
            <a:r>
              <a:rPr b="1">
                <a:latin typeface="+mj-lt"/>
                <a:ea typeface="+mj-ea"/>
                <a:cs typeface="+mj-cs"/>
                <a:sym typeface="Circular Air Pro"/>
              </a:rPr>
              <a:t>Embrace the Adventure:</a:t>
            </a:r>
            <a:r>
              <a:t> Flexible. Risk tolerant. Always learning. Curious. Open-minded.</a:t>
            </a:r>
          </a:p>
          <a:p>
            <a:pPr marL="381000" indent="-381000">
              <a:spcBef>
                <a:spcPts val="3000"/>
              </a:spcBef>
              <a:buClr>
                <a:schemeClr val="accent1">
                  <a:hueOff val="-3059091"/>
                  <a:satOff val="67567"/>
                  <a:lumOff val="11176"/>
                </a:schemeClr>
              </a:buClr>
              <a:buSzPct val="7500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t> </a:t>
            </a:r>
            <a:r>
              <a:rPr b="1">
                <a:latin typeface="+mj-lt"/>
                <a:ea typeface="+mj-ea"/>
                <a:cs typeface="+mj-cs"/>
                <a:sym typeface="Circular Air Pro"/>
              </a:rPr>
              <a:t>Simplify: </a:t>
            </a:r>
            <a:r>
              <a:t>Prioritizes. Distills a problem to its essence. Makes and communicates clear decisions.</a:t>
            </a:r>
          </a:p>
          <a:p>
            <a:pPr marL="381000" indent="-381000">
              <a:spcBef>
                <a:spcPts val="3000"/>
              </a:spcBef>
              <a:buClr>
                <a:schemeClr val="accent1">
                  <a:hueOff val="-3059091"/>
                  <a:satOff val="67567"/>
                  <a:lumOff val="11176"/>
                </a:schemeClr>
              </a:buClr>
              <a:buSzPct val="7500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t> </a:t>
            </a:r>
            <a:r>
              <a:rPr b="1">
                <a:latin typeface="+mj-lt"/>
                <a:ea typeface="+mj-ea"/>
                <a:cs typeface="+mj-cs"/>
                <a:sym typeface="Circular Air Pro"/>
              </a:rPr>
              <a:t>Champion the Mission:</a:t>
            </a:r>
            <a:r>
              <a:t> Passionate. Committed. Optimistic. Puts the Airbnb community first.</a:t>
            </a:r>
          </a:p>
          <a:p>
            <a:pPr marL="381000" indent="-381000">
              <a:spcBef>
                <a:spcPts val="3000"/>
              </a:spcBef>
              <a:buClr>
                <a:schemeClr val="accent1">
                  <a:hueOff val="-3059091"/>
                  <a:satOff val="67567"/>
                  <a:lumOff val="11176"/>
                </a:schemeClr>
              </a:buClr>
              <a:buSzPct val="7500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t> </a:t>
            </a:r>
            <a:r>
              <a:rPr b="1">
                <a:latin typeface="+mj-lt"/>
                <a:ea typeface="+mj-ea"/>
                <a:cs typeface="+mj-cs"/>
                <a:sym typeface="Circular Air Pro"/>
              </a:rPr>
              <a:t>Every Frame Matters:</a:t>
            </a:r>
            <a:r>
              <a:t> Thinks holistically. Rigorous about quality. Appreciates the details and </a:t>
            </a:r>
            <a:br/>
            <a:r>
              <a:t> prioritizes the right ones.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23511281" y="13030200"/>
            <a:ext cx="173026" cy="18608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de Title +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774330" y="12350471"/>
            <a:ext cx="6985001" cy="634662"/>
          </a:xfrm>
          <a:prstGeom prst="rect">
            <a:avLst/>
          </a:prstGeom>
        </p:spPr>
        <p:txBody>
          <a:bodyPr/>
          <a:lstStyle>
            <a:lvl1pPr>
              <a:defRPr sz="2000" spc="-59">
                <a:latin typeface="+mj-lt"/>
                <a:ea typeface="+mj-ea"/>
                <a:cs typeface="+mj-cs"/>
                <a:sym typeface="Circular Air Pro"/>
              </a:defRPr>
            </a:lvl1pPr>
            <a:lvl2pPr>
              <a:defRPr sz="2000" spc="-59">
                <a:latin typeface="+mj-lt"/>
                <a:ea typeface="+mj-ea"/>
                <a:cs typeface="+mj-cs"/>
                <a:sym typeface="Circular Air Pro"/>
              </a:defRPr>
            </a:lvl2pPr>
            <a:lvl3pPr>
              <a:defRPr sz="2000" spc="-59">
                <a:latin typeface="+mj-lt"/>
                <a:ea typeface="+mj-ea"/>
                <a:cs typeface="+mj-cs"/>
                <a:sym typeface="Circular Air Pro"/>
              </a:defRPr>
            </a:lvl3pPr>
            <a:lvl4pPr>
              <a:defRPr sz="2000" spc="-59">
                <a:latin typeface="+mj-lt"/>
                <a:ea typeface="+mj-ea"/>
                <a:cs typeface="+mj-cs"/>
                <a:sym typeface="Circular Air Pro"/>
              </a:defRPr>
            </a:lvl4pPr>
            <a:lvl5pPr>
              <a:defRPr sz="2000" spc="-59">
                <a:latin typeface="+mj-lt"/>
                <a:ea typeface="+mj-ea"/>
                <a:cs typeface="+mj-cs"/>
                <a:sym typeface="Circular Air 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749891" y="5791200"/>
            <a:ext cx="6985001" cy="113030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0000"/>
              </a:lnSpc>
              <a:spcBef>
                <a:spcPts val="2000"/>
              </a:spcBef>
              <a:defRPr sz="7000" i="0" spc="-209">
                <a:solidFill>
                  <a:schemeClr val="accent1">
                    <a:hueOff val="-3059091"/>
                    <a:satOff val="67567"/>
                    <a:lumOff val="11176"/>
                  </a:schemeClr>
                </a:solidFill>
                <a:latin typeface="Circular Air Pro Black"/>
                <a:ea typeface="Circular Air Pro Black"/>
                <a:cs typeface="Circular Air Pro Black"/>
                <a:sym typeface="Circular Air Pro Black"/>
              </a:defRPr>
            </a:lvl1pPr>
          </a:lstStyle>
          <a:p>
            <a:r>
              <a:t>Slide Title Here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4"/>
          </p:nvPr>
        </p:nvSpPr>
        <p:spPr>
          <a:xfrm>
            <a:off x="749891" y="6921500"/>
            <a:ext cx="6985001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spcBef>
                <a:spcPts val="2000"/>
              </a:spcBef>
              <a:defRPr sz="4000" i="0" spc="-119">
                <a:solidFill>
                  <a:schemeClr val="accent1">
                    <a:hueOff val="-3059091"/>
                    <a:satOff val="67567"/>
                    <a:lumOff val="11176"/>
                  </a:schemeClr>
                </a:solidFill>
                <a:latin typeface="Circular Air Pro Black"/>
                <a:ea typeface="Circular Air Pro Black"/>
                <a:cs typeface="Circular Air Pro Black"/>
                <a:sym typeface="Circular Air Pro Black"/>
              </a:defRPr>
            </a:lvl1pPr>
          </a:lstStyle>
          <a:p>
            <a:r>
              <a:t>Optional subtitle goes here</a:t>
            </a:r>
          </a:p>
        </p:txBody>
      </p:sp>
      <p:sp>
        <p:nvSpPr>
          <p:cNvPr id="76" name="Shape 76"/>
          <p:cNvSpPr>
            <a:spLocks noGrp="1"/>
          </p:cNvSpPr>
          <p:nvPr>
            <p:ph type="pic" idx="15"/>
          </p:nvPr>
        </p:nvSpPr>
        <p:spPr>
          <a:xfrm>
            <a:off x="8363001" y="0"/>
            <a:ext cx="16020999" cy="1371600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23511281" y="13030200"/>
            <a:ext cx="173026" cy="18608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de Title + Copy +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774330" y="12350471"/>
            <a:ext cx="6985001" cy="634662"/>
          </a:xfrm>
          <a:prstGeom prst="rect">
            <a:avLst/>
          </a:prstGeom>
        </p:spPr>
        <p:txBody>
          <a:bodyPr/>
          <a:lstStyle>
            <a:lvl1pPr>
              <a:defRPr sz="2000" spc="-59">
                <a:latin typeface="+mj-lt"/>
                <a:ea typeface="+mj-ea"/>
                <a:cs typeface="+mj-cs"/>
                <a:sym typeface="Circular Air Pro"/>
              </a:defRPr>
            </a:lvl1pPr>
            <a:lvl2pPr>
              <a:defRPr sz="2000" spc="-59">
                <a:latin typeface="+mj-lt"/>
                <a:ea typeface="+mj-ea"/>
                <a:cs typeface="+mj-cs"/>
                <a:sym typeface="Circular Air Pro"/>
              </a:defRPr>
            </a:lvl2pPr>
            <a:lvl3pPr>
              <a:defRPr sz="2000" spc="-59">
                <a:latin typeface="+mj-lt"/>
                <a:ea typeface="+mj-ea"/>
                <a:cs typeface="+mj-cs"/>
                <a:sym typeface="Circular Air Pro"/>
              </a:defRPr>
            </a:lvl3pPr>
            <a:lvl4pPr>
              <a:defRPr sz="2000" spc="-59">
                <a:latin typeface="+mj-lt"/>
                <a:ea typeface="+mj-ea"/>
                <a:cs typeface="+mj-cs"/>
                <a:sym typeface="Circular Air Pro"/>
              </a:defRPr>
            </a:lvl4pPr>
            <a:lvl5pPr>
              <a:defRPr sz="2000" spc="-59">
                <a:latin typeface="+mj-lt"/>
                <a:ea typeface="+mj-ea"/>
                <a:cs typeface="+mj-cs"/>
                <a:sym typeface="Circular Air 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pic" idx="13"/>
          </p:nvPr>
        </p:nvSpPr>
        <p:spPr>
          <a:xfrm>
            <a:off x="8363001" y="0"/>
            <a:ext cx="16020999" cy="1371600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4"/>
          </p:nvPr>
        </p:nvSpPr>
        <p:spPr>
          <a:xfrm>
            <a:off x="749891" y="1272308"/>
            <a:ext cx="6985001" cy="113030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80000"/>
              </a:lnSpc>
              <a:spcBef>
                <a:spcPts val="2000"/>
              </a:spcBef>
              <a:defRPr sz="7000" i="0" spc="-209">
                <a:solidFill>
                  <a:schemeClr val="accent1">
                    <a:hueOff val="-3059091"/>
                    <a:satOff val="67567"/>
                    <a:lumOff val="11176"/>
                  </a:schemeClr>
                </a:solidFill>
                <a:latin typeface="Circular Air Pro Black"/>
                <a:ea typeface="Circular Air Pro Black"/>
                <a:cs typeface="Circular Air Pro Black"/>
                <a:sym typeface="Circular Air Pro Black"/>
              </a:defRPr>
            </a:lvl1pPr>
          </a:lstStyle>
          <a:p>
            <a:r>
              <a:t>Slide Title Here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sz="quarter" idx="15"/>
          </p:nvPr>
        </p:nvSpPr>
        <p:spPr>
          <a:xfrm>
            <a:off x="749891" y="2402608"/>
            <a:ext cx="6985001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spcBef>
                <a:spcPts val="2000"/>
              </a:spcBef>
              <a:defRPr sz="4000" i="0" spc="-119">
                <a:solidFill>
                  <a:schemeClr val="accent1">
                    <a:hueOff val="-3059091"/>
                    <a:satOff val="67567"/>
                    <a:lumOff val="11176"/>
                  </a:schemeClr>
                </a:solidFill>
                <a:latin typeface="Circular Air Pro Black"/>
                <a:ea typeface="Circular Air Pro Black"/>
                <a:cs typeface="Circular Air Pro Black"/>
                <a:sym typeface="Circular Air Pro Black"/>
              </a:defRPr>
            </a:lvl1pPr>
          </a:lstStyle>
          <a:p>
            <a:r>
              <a:t>Optional subtitle goes here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6"/>
          </p:nvPr>
        </p:nvSpPr>
        <p:spPr>
          <a:xfrm>
            <a:off x="749891" y="4821934"/>
            <a:ext cx="6985001" cy="510921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spcBef>
                <a:spcPts val="3000"/>
              </a:spcBef>
              <a:defRPr sz="4000" i="0" spc="-119">
                <a:solidFill>
                  <a:schemeClr val="accent3"/>
                </a:solidFill>
              </a:defRPr>
            </a:pPr>
            <a:r>
              <a:t>Lorem ipsum dolor sit amet, consectetur adipiscing elit. Sed risus arcu, lacinia a aliquet in, vulputate ac turpis. </a:t>
            </a:r>
          </a:p>
          <a:p>
            <a:pPr>
              <a:spcBef>
                <a:spcPts val="3000"/>
              </a:spcBef>
              <a:defRPr sz="4000" i="0" spc="-119">
                <a:solidFill>
                  <a:schemeClr val="accent3"/>
                </a:solidFill>
              </a:defRPr>
            </a:pPr>
            <a:r>
              <a:t>Donec elit elit, consectetur at hendrerit a, porta ac elit. Vivamus efficitur lacus nec ex porttitor lacinia at et nulla.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23511281" y="13030200"/>
            <a:ext cx="173026" cy="18608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9947630" y="4333892"/>
            <a:ext cx="4488739" cy="507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16" y="11841"/>
                </a:moveTo>
                <a:cubicBezTo>
                  <a:pt x="17292" y="12604"/>
                  <a:pt x="16714" y="13258"/>
                  <a:pt x="15906" y="13548"/>
                </a:cubicBezTo>
                <a:cubicBezTo>
                  <a:pt x="15509" y="13690"/>
                  <a:pt x="15076" y="13740"/>
                  <a:pt x="14636" y="13695"/>
                </a:cubicBezTo>
                <a:cubicBezTo>
                  <a:pt x="14214" y="13652"/>
                  <a:pt x="13799" y="13526"/>
                  <a:pt x="13367" y="13312"/>
                </a:cubicBezTo>
                <a:cubicBezTo>
                  <a:pt x="12770" y="13014"/>
                  <a:pt x="12165" y="12557"/>
                  <a:pt x="11483" y="11888"/>
                </a:cubicBezTo>
                <a:cubicBezTo>
                  <a:pt x="12568" y="10704"/>
                  <a:pt x="13245" y="9612"/>
                  <a:pt x="13495" y="8640"/>
                </a:cubicBezTo>
                <a:cubicBezTo>
                  <a:pt x="13610" y="8196"/>
                  <a:pt x="13634" y="7776"/>
                  <a:pt x="13567" y="7391"/>
                </a:cubicBezTo>
                <a:cubicBezTo>
                  <a:pt x="13503" y="7020"/>
                  <a:pt x="13355" y="6683"/>
                  <a:pt x="13127" y="6389"/>
                </a:cubicBezTo>
                <a:cubicBezTo>
                  <a:pt x="12620" y="5735"/>
                  <a:pt x="11746" y="5345"/>
                  <a:pt x="10789" y="5345"/>
                </a:cubicBezTo>
                <a:cubicBezTo>
                  <a:pt x="9832" y="5345"/>
                  <a:pt x="8958" y="5735"/>
                  <a:pt x="8451" y="6389"/>
                </a:cubicBezTo>
                <a:cubicBezTo>
                  <a:pt x="8223" y="6683"/>
                  <a:pt x="8075" y="7020"/>
                  <a:pt x="8011" y="7391"/>
                </a:cubicBezTo>
                <a:cubicBezTo>
                  <a:pt x="7944" y="7775"/>
                  <a:pt x="7968" y="8195"/>
                  <a:pt x="8082" y="8639"/>
                </a:cubicBezTo>
                <a:cubicBezTo>
                  <a:pt x="8333" y="9612"/>
                  <a:pt x="9010" y="10703"/>
                  <a:pt x="10094" y="11888"/>
                </a:cubicBezTo>
                <a:cubicBezTo>
                  <a:pt x="9413" y="12557"/>
                  <a:pt x="8808" y="13014"/>
                  <a:pt x="8210" y="13312"/>
                </a:cubicBezTo>
                <a:cubicBezTo>
                  <a:pt x="7779" y="13526"/>
                  <a:pt x="7364" y="13652"/>
                  <a:pt x="6942" y="13695"/>
                </a:cubicBezTo>
                <a:cubicBezTo>
                  <a:pt x="6502" y="13740"/>
                  <a:pt x="6068" y="13690"/>
                  <a:pt x="5672" y="13548"/>
                </a:cubicBezTo>
                <a:cubicBezTo>
                  <a:pt x="4864" y="13258"/>
                  <a:pt x="4285" y="12604"/>
                  <a:pt x="4162" y="11841"/>
                </a:cubicBezTo>
                <a:cubicBezTo>
                  <a:pt x="4101" y="11468"/>
                  <a:pt x="4148" y="11108"/>
                  <a:pt x="4309" y="10708"/>
                </a:cubicBezTo>
                <a:cubicBezTo>
                  <a:pt x="4368" y="10561"/>
                  <a:pt x="4437" y="10416"/>
                  <a:pt x="4523" y="10245"/>
                </a:cubicBezTo>
                <a:cubicBezTo>
                  <a:pt x="4644" y="10002"/>
                  <a:pt x="4773" y="9755"/>
                  <a:pt x="4898" y="9516"/>
                </a:cubicBezTo>
                <a:lnTo>
                  <a:pt x="4914" y="9484"/>
                </a:lnTo>
                <a:cubicBezTo>
                  <a:pt x="6055" y="7297"/>
                  <a:pt x="7278" y="5080"/>
                  <a:pt x="8552" y="2894"/>
                </a:cubicBezTo>
                <a:lnTo>
                  <a:pt x="8603" y="2807"/>
                </a:lnTo>
                <a:cubicBezTo>
                  <a:pt x="8733" y="2584"/>
                  <a:pt x="8867" y="2354"/>
                  <a:pt x="9002" y="2131"/>
                </a:cubicBezTo>
                <a:cubicBezTo>
                  <a:pt x="9142" y="1900"/>
                  <a:pt x="9284" y="1677"/>
                  <a:pt x="9469" y="1485"/>
                </a:cubicBezTo>
                <a:cubicBezTo>
                  <a:pt x="9816" y="1126"/>
                  <a:pt x="10273" y="936"/>
                  <a:pt x="10789" y="936"/>
                </a:cubicBezTo>
                <a:cubicBezTo>
                  <a:pt x="11305" y="936"/>
                  <a:pt x="11761" y="1126"/>
                  <a:pt x="12108" y="1485"/>
                </a:cubicBezTo>
                <a:cubicBezTo>
                  <a:pt x="12294" y="1677"/>
                  <a:pt x="12435" y="1900"/>
                  <a:pt x="12576" y="2131"/>
                </a:cubicBezTo>
                <a:cubicBezTo>
                  <a:pt x="12710" y="2351"/>
                  <a:pt x="12842" y="2580"/>
                  <a:pt x="12971" y="2801"/>
                </a:cubicBezTo>
                <a:lnTo>
                  <a:pt x="13026" y="2894"/>
                </a:lnTo>
                <a:cubicBezTo>
                  <a:pt x="14299" y="5080"/>
                  <a:pt x="15523" y="7297"/>
                  <a:pt x="16664" y="9484"/>
                </a:cubicBezTo>
                <a:lnTo>
                  <a:pt x="16674" y="9504"/>
                </a:lnTo>
                <a:cubicBezTo>
                  <a:pt x="16801" y="9746"/>
                  <a:pt x="16932" y="9997"/>
                  <a:pt x="17055" y="10245"/>
                </a:cubicBezTo>
                <a:cubicBezTo>
                  <a:pt x="17141" y="10417"/>
                  <a:pt x="17210" y="10561"/>
                  <a:pt x="17269" y="10708"/>
                </a:cubicBezTo>
                <a:cubicBezTo>
                  <a:pt x="17430" y="11108"/>
                  <a:pt x="17476" y="11468"/>
                  <a:pt x="17416" y="11841"/>
                </a:cubicBezTo>
                <a:moveTo>
                  <a:pt x="10789" y="11158"/>
                </a:moveTo>
                <a:cubicBezTo>
                  <a:pt x="9892" y="10151"/>
                  <a:pt x="9316" y="9216"/>
                  <a:pt x="9114" y="8432"/>
                </a:cubicBezTo>
                <a:cubicBezTo>
                  <a:pt x="9029" y="8103"/>
                  <a:pt x="9010" y="7800"/>
                  <a:pt x="9057" y="7533"/>
                </a:cubicBezTo>
                <a:cubicBezTo>
                  <a:pt x="9097" y="7302"/>
                  <a:pt x="9187" y="7095"/>
                  <a:pt x="9324" y="6918"/>
                </a:cubicBezTo>
                <a:cubicBezTo>
                  <a:pt x="9633" y="6519"/>
                  <a:pt x="10181" y="6281"/>
                  <a:pt x="10789" y="6281"/>
                </a:cubicBezTo>
                <a:cubicBezTo>
                  <a:pt x="11397" y="6281"/>
                  <a:pt x="11945" y="6519"/>
                  <a:pt x="12254" y="6918"/>
                </a:cubicBezTo>
                <a:cubicBezTo>
                  <a:pt x="12391" y="7095"/>
                  <a:pt x="12481" y="7302"/>
                  <a:pt x="12521" y="7533"/>
                </a:cubicBezTo>
                <a:cubicBezTo>
                  <a:pt x="12568" y="7801"/>
                  <a:pt x="12548" y="8103"/>
                  <a:pt x="12463" y="8432"/>
                </a:cubicBezTo>
                <a:cubicBezTo>
                  <a:pt x="12261" y="9216"/>
                  <a:pt x="11686" y="10151"/>
                  <a:pt x="10789" y="11158"/>
                </a:cubicBezTo>
                <a:moveTo>
                  <a:pt x="18232" y="10347"/>
                </a:moveTo>
                <a:cubicBezTo>
                  <a:pt x="18158" y="10164"/>
                  <a:pt x="18072" y="9986"/>
                  <a:pt x="17990" y="9821"/>
                </a:cubicBezTo>
                <a:cubicBezTo>
                  <a:pt x="17864" y="9568"/>
                  <a:pt x="17731" y="9315"/>
                  <a:pt x="17603" y="9070"/>
                </a:cubicBezTo>
                <a:lnTo>
                  <a:pt x="17593" y="9050"/>
                </a:lnTo>
                <a:cubicBezTo>
                  <a:pt x="16452" y="6861"/>
                  <a:pt x="15227" y="4642"/>
                  <a:pt x="13952" y="2454"/>
                </a:cubicBezTo>
                <a:lnTo>
                  <a:pt x="13898" y="2362"/>
                </a:lnTo>
                <a:cubicBezTo>
                  <a:pt x="13768" y="2138"/>
                  <a:pt x="13633" y="1907"/>
                  <a:pt x="13495" y="1680"/>
                </a:cubicBezTo>
                <a:cubicBezTo>
                  <a:pt x="13334" y="1415"/>
                  <a:pt x="13156" y="1135"/>
                  <a:pt x="12903" y="873"/>
                </a:cubicBezTo>
                <a:cubicBezTo>
                  <a:pt x="12360" y="310"/>
                  <a:pt x="11609" y="0"/>
                  <a:pt x="10789" y="0"/>
                </a:cubicBezTo>
                <a:cubicBezTo>
                  <a:pt x="9969" y="0"/>
                  <a:pt x="9218" y="310"/>
                  <a:pt x="8674" y="874"/>
                </a:cubicBezTo>
                <a:cubicBezTo>
                  <a:pt x="8422" y="1135"/>
                  <a:pt x="8243" y="1416"/>
                  <a:pt x="8082" y="1681"/>
                </a:cubicBezTo>
                <a:cubicBezTo>
                  <a:pt x="7943" y="1910"/>
                  <a:pt x="7807" y="2143"/>
                  <a:pt x="7676" y="2368"/>
                </a:cubicBezTo>
                <a:lnTo>
                  <a:pt x="7626" y="2454"/>
                </a:lnTo>
                <a:cubicBezTo>
                  <a:pt x="6351" y="4642"/>
                  <a:pt x="5126" y="6861"/>
                  <a:pt x="3985" y="9050"/>
                </a:cubicBezTo>
                <a:lnTo>
                  <a:pt x="3968" y="9082"/>
                </a:lnTo>
                <a:cubicBezTo>
                  <a:pt x="3842" y="9323"/>
                  <a:pt x="3712" y="9573"/>
                  <a:pt x="3588" y="9821"/>
                </a:cubicBezTo>
                <a:cubicBezTo>
                  <a:pt x="3506" y="9986"/>
                  <a:pt x="3420" y="10163"/>
                  <a:pt x="3346" y="10347"/>
                </a:cubicBezTo>
                <a:cubicBezTo>
                  <a:pt x="3130" y="10885"/>
                  <a:pt x="3065" y="11399"/>
                  <a:pt x="3149" y="11918"/>
                </a:cubicBezTo>
                <a:cubicBezTo>
                  <a:pt x="3325" y="13005"/>
                  <a:pt x="4149" y="13936"/>
                  <a:pt x="5299" y="14349"/>
                </a:cubicBezTo>
                <a:cubicBezTo>
                  <a:pt x="5727" y="14502"/>
                  <a:pt x="6180" y="14580"/>
                  <a:pt x="6647" y="14580"/>
                </a:cubicBezTo>
                <a:cubicBezTo>
                  <a:pt x="6791" y="14580"/>
                  <a:pt x="6937" y="14572"/>
                  <a:pt x="7081" y="14557"/>
                </a:cubicBezTo>
                <a:cubicBezTo>
                  <a:pt x="7635" y="14500"/>
                  <a:pt x="8192" y="14334"/>
                  <a:pt x="8739" y="14062"/>
                </a:cubicBezTo>
                <a:cubicBezTo>
                  <a:pt x="9407" y="13729"/>
                  <a:pt x="10068" y="13242"/>
                  <a:pt x="10789" y="12545"/>
                </a:cubicBezTo>
                <a:cubicBezTo>
                  <a:pt x="11510" y="13242"/>
                  <a:pt x="12170" y="13729"/>
                  <a:pt x="12839" y="14062"/>
                </a:cubicBezTo>
                <a:cubicBezTo>
                  <a:pt x="13385" y="14334"/>
                  <a:pt x="13943" y="14501"/>
                  <a:pt x="14496" y="14557"/>
                </a:cubicBezTo>
                <a:cubicBezTo>
                  <a:pt x="14641" y="14572"/>
                  <a:pt x="14787" y="14580"/>
                  <a:pt x="14931" y="14580"/>
                </a:cubicBezTo>
                <a:cubicBezTo>
                  <a:pt x="15398" y="14580"/>
                  <a:pt x="15851" y="14502"/>
                  <a:pt x="16278" y="14349"/>
                </a:cubicBezTo>
                <a:cubicBezTo>
                  <a:pt x="17428" y="13936"/>
                  <a:pt x="18252" y="13005"/>
                  <a:pt x="18428" y="11918"/>
                </a:cubicBezTo>
                <a:cubicBezTo>
                  <a:pt x="18512" y="11399"/>
                  <a:pt x="18448" y="10885"/>
                  <a:pt x="18232" y="10347"/>
                </a:cubicBezTo>
                <a:moveTo>
                  <a:pt x="20599" y="19770"/>
                </a:moveTo>
                <a:cubicBezTo>
                  <a:pt x="20599" y="19146"/>
                  <a:pt x="20088" y="18775"/>
                  <a:pt x="19422" y="18775"/>
                </a:cubicBezTo>
                <a:cubicBezTo>
                  <a:pt x="19058" y="18775"/>
                  <a:pt x="18725" y="18961"/>
                  <a:pt x="18570" y="19150"/>
                </a:cubicBezTo>
                <a:lnTo>
                  <a:pt x="18570" y="20390"/>
                </a:lnTo>
                <a:cubicBezTo>
                  <a:pt x="18731" y="20590"/>
                  <a:pt x="19040" y="20764"/>
                  <a:pt x="19422" y="20764"/>
                </a:cubicBezTo>
                <a:cubicBezTo>
                  <a:pt x="20088" y="20764"/>
                  <a:pt x="20599" y="20394"/>
                  <a:pt x="20599" y="19770"/>
                </a:cubicBezTo>
                <a:moveTo>
                  <a:pt x="21600" y="19777"/>
                </a:moveTo>
                <a:cubicBezTo>
                  <a:pt x="21600" y="20827"/>
                  <a:pt x="20719" y="21600"/>
                  <a:pt x="19584" y="21600"/>
                </a:cubicBezTo>
                <a:cubicBezTo>
                  <a:pt x="18889" y="21600"/>
                  <a:pt x="18570" y="21223"/>
                  <a:pt x="18570" y="21223"/>
                </a:cubicBezTo>
                <a:lnTo>
                  <a:pt x="18570" y="21379"/>
                </a:lnTo>
                <a:cubicBezTo>
                  <a:pt x="18570" y="21448"/>
                  <a:pt x="18508" y="21509"/>
                  <a:pt x="18422" y="21509"/>
                </a:cubicBezTo>
                <a:lnTo>
                  <a:pt x="17571" y="21509"/>
                </a:lnTo>
                <a:lnTo>
                  <a:pt x="17571" y="16373"/>
                </a:lnTo>
                <a:lnTo>
                  <a:pt x="18570" y="16373"/>
                </a:lnTo>
                <a:lnTo>
                  <a:pt x="18570" y="18324"/>
                </a:lnTo>
                <a:cubicBezTo>
                  <a:pt x="18570" y="18324"/>
                  <a:pt x="18894" y="17955"/>
                  <a:pt x="19584" y="17955"/>
                </a:cubicBezTo>
                <a:cubicBezTo>
                  <a:pt x="20719" y="17955"/>
                  <a:pt x="21600" y="18723"/>
                  <a:pt x="21600" y="19777"/>
                </a:cubicBezTo>
                <a:moveTo>
                  <a:pt x="12059" y="19770"/>
                </a:moveTo>
                <a:cubicBezTo>
                  <a:pt x="12059" y="19146"/>
                  <a:pt x="11548" y="18775"/>
                  <a:pt x="10882" y="18775"/>
                </a:cubicBezTo>
                <a:cubicBezTo>
                  <a:pt x="10518" y="18775"/>
                  <a:pt x="10185" y="18961"/>
                  <a:pt x="10030" y="19150"/>
                </a:cubicBezTo>
                <a:lnTo>
                  <a:pt x="10030" y="20390"/>
                </a:lnTo>
                <a:cubicBezTo>
                  <a:pt x="10191" y="20590"/>
                  <a:pt x="10500" y="20764"/>
                  <a:pt x="10882" y="20764"/>
                </a:cubicBezTo>
                <a:cubicBezTo>
                  <a:pt x="11548" y="20764"/>
                  <a:pt x="12059" y="20394"/>
                  <a:pt x="12059" y="19770"/>
                </a:cubicBezTo>
                <a:moveTo>
                  <a:pt x="13060" y="19777"/>
                </a:moveTo>
                <a:cubicBezTo>
                  <a:pt x="13060" y="20827"/>
                  <a:pt x="12179" y="21600"/>
                  <a:pt x="11044" y="21600"/>
                </a:cubicBezTo>
                <a:cubicBezTo>
                  <a:pt x="10349" y="21600"/>
                  <a:pt x="10030" y="21223"/>
                  <a:pt x="10030" y="21223"/>
                </a:cubicBezTo>
                <a:lnTo>
                  <a:pt x="10030" y="21379"/>
                </a:lnTo>
                <a:cubicBezTo>
                  <a:pt x="10030" y="21448"/>
                  <a:pt x="9968" y="21509"/>
                  <a:pt x="9882" y="21509"/>
                </a:cubicBezTo>
                <a:lnTo>
                  <a:pt x="9031" y="21509"/>
                </a:lnTo>
                <a:lnTo>
                  <a:pt x="9031" y="16373"/>
                </a:lnTo>
                <a:lnTo>
                  <a:pt x="10030" y="16373"/>
                </a:lnTo>
                <a:lnTo>
                  <a:pt x="10030" y="18324"/>
                </a:lnTo>
                <a:cubicBezTo>
                  <a:pt x="10030" y="18324"/>
                  <a:pt x="10354" y="17955"/>
                  <a:pt x="11044" y="17955"/>
                </a:cubicBezTo>
                <a:cubicBezTo>
                  <a:pt x="12179" y="17955"/>
                  <a:pt x="13060" y="18723"/>
                  <a:pt x="13060" y="19777"/>
                </a:cubicBezTo>
                <a:moveTo>
                  <a:pt x="7263" y="18324"/>
                </a:moveTo>
                <a:lnTo>
                  <a:pt x="7263" y="18172"/>
                </a:lnTo>
                <a:cubicBezTo>
                  <a:pt x="7263" y="18103"/>
                  <a:pt x="7201" y="18041"/>
                  <a:pt x="7115" y="18041"/>
                </a:cubicBezTo>
                <a:lnTo>
                  <a:pt x="6263" y="18041"/>
                </a:lnTo>
                <a:lnTo>
                  <a:pt x="6263" y="21509"/>
                </a:lnTo>
                <a:lnTo>
                  <a:pt x="7263" y="21509"/>
                </a:lnTo>
                <a:lnTo>
                  <a:pt x="7263" y="19089"/>
                </a:lnTo>
                <a:cubicBezTo>
                  <a:pt x="7785" y="18567"/>
                  <a:pt x="8618" y="18811"/>
                  <a:pt x="8618" y="18811"/>
                </a:cubicBezTo>
                <a:lnTo>
                  <a:pt x="8618" y="17995"/>
                </a:lnTo>
                <a:cubicBezTo>
                  <a:pt x="8618" y="17995"/>
                  <a:pt x="8472" y="17955"/>
                  <a:pt x="8163" y="17955"/>
                </a:cubicBezTo>
                <a:cubicBezTo>
                  <a:pt x="7846" y="17955"/>
                  <a:pt x="7440" y="18126"/>
                  <a:pt x="7263" y="18324"/>
                </a:cubicBezTo>
                <a:moveTo>
                  <a:pt x="16565" y="18285"/>
                </a:moveTo>
                <a:cubicBezTo>
                  <a:pt x="16273" y="18070"/>
                  <a:pt x="15909" y="17955"/>
                  <a:pt x="15471" y="17955"/>
                </a:cubicBezTo>
                <a:cubicBezTo>
                  <a:pt x="15091" y="17955"/>
                  <a:pt x="14704" y="18056"/>
                  <a:pt x="14411" y="18324"/>
                </a:cubicBezTo>
                <a:lnTo>
                  <a:pt x="14411" y="18172"/>
                </a:lnTo>
                <a:cubicBezTo>
                  <a:pt x="14411" y="18103"/>
                  <a:pt x="14350" y="18041"/>
                  <a:pt x="14263" y="18041"/>
                </a:cubicBezTo>
                <a:lnTo>
                  <a:pt x="13471" y="18042"/>
                </a:lnTo>
                <a:lnTo>
                  <a:pt x="13471" y="21509"/>
                </a:lnTo>
                <a:lnTo>
                  <a:pt x="14476" y="21509"/>
                </a:lnTo>
                <a:lnTo>
                  <a:pt x="14476" y="19098"/>
                </a:lnTo>
                <a:cubicBezTo>
                  <a:pt x="14668" y="18893"/>
                  <a:pt x="14986" y="18752"/>
                  <a:pt x="15285" y="18752"/>
                </a:cubicBezTo>
                <a:cubicBezTo>
                  <a:pt x="15852" y="18752"/>
                  <a:pt x="16060" y="18979"/>
                  <a:pt x="16060" y="19552"/>
                </a:cubicBezTo>
                <a:lnTo>
                  <a:pt x="16060" y="21509"/>
                </a:lnTo>
                <a:lnTo>
                  <a:pt x="17059" y="21509"/>
                </a:lnTo>
                <a:lnTo>
                  <a:pt x="17059" y="19451"/>
                </a:lnTo>
                <a:cubicBezTo>
                  <a:pt x="17059" y="18872"/>
                  <a:pt x="16921" y="18542"/>
                  <a:pt x="16565" y="18285"/>
                </a:cubicBezTo>
                <a:moveTo>
                  <a:pt x="3030" y="19150"/>
                </a:moveTo>
                <a:cubicBezTo>
                  <a:pt x="2875" y="18961"/>
                  <a:pt x="2543" y="18775"/>
                  <a:pt x="2178" y="18775"/>
                </a:cubicBezTo>
                <a:cubicBezTo>
                  <a:pt x="1512" y="18775"/>
                  <a:pt x="1001" y="19146"/>
                  <a:pt x="1001" y="19770"/>
                </a:cubicBezTo>
                <a:cubicBezTo>
                  <a:pt x="1001" y="20394"/>
                  <a:pt x="1512" y="20764"/>
                  <a:pt x="2178" y="20764"/>
                </a:cubicBezTo>
                <a:cubicBezTo>
                  <a:pt x="2560" y="20764"/>
                  <a:pt x="2869" y="20590"/>
                  <a:pt x="3030" y="20390"/>
                </a:cubicBezTo>
                <a:cubicBezTo>
                  <a:pt x="3030" y="20390"/>
                  <a:pt x="3030" y="19150"/>
                  <a:pt x="3030" y="19150"/>
                </a:cubicBezTo>
                <a:close/>
                <a:moveTo>
                  <a:pt x="3178" y="18041"/>
                </a:moveTo>
                <a:lnTo>
                  <a:pt x="4029" y="18041"/>
                </a:lnTo>
                <a:lnTo>
                  <a:pt x="4029" y="21509"/>
                </a:lnTo>
                <a:lnTo>
                  <a:pt x="3178" y="21509"/>
                </a:lnTo>
                <a:cubicBezTo>
                  <a:pt x="3096" y="21509"/>
                  <a:pt x="3030" y="21451"/>
                  <a:pt x="3030" y="21378"/>
                </a:cubicBezTo>
                <a:lnTo>
                  <a:pt x="3030" y="21223"/>
                </a:lnTo>
                <a:cubicBezTo>
                  <a:pt x="3030" y="21223"/>
                  <a:pt x="2711" y="21600"/>
                  <a:pt x="2016" y="21600"/>
                </a:cubicBezTo>
                <a:cubicBezTo>
                  <a:pt x="881" y="21600"/>
                  <a:pt x="0" y="20827"/>
                  <a:pt x="0" y="19777"/>
                </a:cubicBezTo>
                <a:cubicBezTo>
                  <a:pt x="0" y="18723"/>
                  <a:pt x="881" y="17955"/>
                  <a:pt x="2016" y="17955"/>
                </a:cubicBezTo>
                <a:cubicBezTo>
                  <a:pt x="2706" y="17955"/>
                  <a:pt x="3030" y="18324"/>
                  <a:pt x="3030" y="18324"/>
                </a:cubicBezTo>
                <a:lnTo>
                  <a:pt x="3030" y="18172"/>
                </a:lnTo>
                <a:cubicBezTo>
                  <a:pt x="3030" y="18103"/>
                  <a:pt x="3092" y="18041"/>
                  <a:pt x="3178" y="18041"/>
                </a:cubicBezTo>
                <a:moveTo>
                  <a:pt x="4647" y="21509"/>
                </a:moveTo>
                <a:lnTo>
                  <a:pt x="5644" y="21509"/>
                </a:lnTo>
                <a:lnTo>
                  <a:pt x="5644" y="18042"/>
                </a:lnTo>
                <a:lnTo>
                  <a:pt x="4647" y="18042"/>
                </a:lnTo>
                <a:cubicBezTo>
                  <a:pt x="4647" y="18042"/>
                  <a:pt x="4647" y="21509"/>
                  <a:pt x="4647" y="21509"/>
                </a:cubicBezTo>
                <a:close/>
                <a:moveTo>
                  <a:pt x="5824" y="16968"/>
                </a:moveTo>
                <a:cubicBezTo>
                  <a:pt x="5824" y="17297"/>
                  <a:pt x="5523" y="17564"/>
                  <a:pt x="5151" y="17564"/>
                </a:cubicBezTo>
                <a:cubicBezTo>
                  <a:pt x="4779" y="17564"/>
                  <a:pt x="4477" y="17297"/>
                  <a:pt x="4477" y="16968"/>
                </a:cubicBezTo>
                <a:cubicBezTo>
                  <a:pt x="4477" y="16639"/>
                  <a:pt x="4779" y="16373"/>
                  <a:pt x="5151" y="16373"/>
                </a:cubicBezTo>
                <a:cubicBezTo>
                  <a:pt x="5523" y="16373"/>
                  <a:pt x="5824" y="16639"/>
                  <a:pt x="5824" y="16968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 spc="-96">
                <a:solidFill>
                  <a:srgbClr val="FFFFFF"/>
                </a:solidFill>
                <a:latin typeface="+mj-lt"/>
                <a:ea typeface="+mj-ea"/>
                <a:cs typeface="+mj-cs"/>
                <a:sym typeface="Circular Air Pro"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23511281" y="13030200"/>
            <a:ext cx="173026" cy="18608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3059091"/>
            <a:satOff val="67567"/>
            <a:lumOff val="1117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388" y="11338384"/>
            <a:ext cx="3243538" cy="101208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759515" y="-342901"/>
            <a:ext cx="228405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774330" y="12350471"/>
            <a:ext cx="22863580" cy="634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3515396" y="13030200"/>
            <a:ext cx="168911" cy="1905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spcBef>
                <a:spcPts val="0"/>
              </a:spcBef>
              <a:defRPr sz="1200" b="1" spc="-35">
                <a:solidFill>
                  <a:srgbClr val="959595"/>
                </a:solidFill>
                <a:latin typeface="+mj-lt"/>
                <a:ea typeface="+mj-ea"/>
                <a:cs typeface="+mj-cs"/>
                <a:sym typeface="Circular Air Pr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62" r:id="rId6"/>
  </p:sldLayoutIdLst>
  <p:transition spd="med"/>
  <p:txStyles>
    <p:titleStyle>
      <a:lvl1pPr marL="0" marR="0" indent="0" algn="l" defTabSz="825500" latinLnBrk="0">
        <a:lnSpc>
          <a:spcPct val="90000"/>
        </a:lnSpc>
        <a:spcBef>
          <a:spcPts val="2500"/>
        </a:spcBef>
        <a:spcAft>
          <a:spcPts val="0"/>
        </a:spcAft>
        <a:buClrTx/>
        <a:buSzTx/>
        <a:buFontTx/>
        <a:buNone/>
        <a:tabLst/>
        <a:defRPr sz="3500" b="1" i="0" u="none" strike="noStrike" cap="all" spc="35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ircular Air Pro"/>
        </a:defRPr>
      </a:lvl1pPr>
      <a:lvl2pPr marL="0" marR="0" indent="228600" algn="l" defTabSz="825500" latinLnBrk="0">
        <a:lnSpc>
          <a:spcPct val="90000"/>
        </a:lnSpc>
        <a:spcBef>
          <a:spcPts val="2500"/>
        </a:spcBef>
        <a:spcAft>
          <a:spcPts val="0"/>
        </a:spcAft>
        <a:buClrTx/>
        <a:buSzTx/>
        <a:buFontTx/>
        <a:buNone/>
        <a:tabLst/>
        <a:defRPr sz="3500" b="1" i="0" u="none" strike="noStrike" cap="all" spc="35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ircular Air Pro"/>
        </a:defRPr>
      </a:lvl2pPr>
      <a:lvl3pPr marL="0" marR="0" indent="457200" algn="l" defTabSz="825500" latinLnBrk="0">
        <a:lnSpc>
          <a:spcPct val="90000"/>
        </a:lnSpc>
        <a:spcBef>
          <a:spcPts val="2500"/>
        </a:spcBef>
        <a:spcAft>
          <a:spcPts val="0"/>
        </a:spcAft>
        <a:buClrTx/>
        <a:buSzTx/>
        <a:buFontTx/>
        <a:buNone/>
        <a:tabLst/>
        <a:defRPr sz="3500" b="1" i="0" u="none" strike="noStrike" cap="all" spc="35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ircular Air Pro"/>
        </a:defRPr>
      </a:lvl3pPr>
      <a:lvl4pPr marL="0" marR="0" indent="685800" algn="l" defTabSz="825500" latinLnBrk="0">
        <a:lnSpc>
          <a:spcPct val="90000"/>
        </a:lnSpc>
        <a:spcBef>
          <a:spcPts val="2500"/>
        </a:spcBef>
        <a:spcAft>
          <a:spcPts val="0"/>
        </a:spcAft>
        <a:buClrTx/>
        <a:buSzTx/>
        <a:buFontTx/>
        <a:buNone/>
        <a:tabLst/>
        <a:defRPr sz="3500" b="1" i="0" u="none" strike="noStrike" cap="all" spc="35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ircular Air Pro"/>
        </a:defRPr>
      </a:lvl4pPr>
      <a:lvl5pPr marL="0" marR="0" indent="914400" algn="l" defTabSz="825500" latinLnBrk="0">
        <a:lnSpc>
          <a:spcPct val="90000"/>
        </a:lnSpc>
        <a:spcBef>
          <a:spcPts val="2500"/>
        </a:spcBef>
        <a:spcAft>
          <a:spcPts val="0"/>
        </a:spcAft>
        <a:buClrTx/>
        <a:buSzTx/>
        <a:buFontTx/>
        <a:buNone/>
        <a:tabLst/>
        <a:defRPr sz="3500" b="1" i="0" u="none" strike="noStrike" cap="all" spc="35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ircular Air Pro"/>
        </a:defRPr>
      </a:lvl5pPr>
      <a:lvl6pPr marL="0" marR="0" indent="1143000" algn="l" defTabSz="825500" latinLnBrk="0">
        <a:lnSpc>
          <a:spcPct val="90000"/>
        </a:lnSpc>
        <a:spcBef>
          <a:spcPts val="2500"/>
        </a:spcBef>
        <a:spcAft>
          <a:spcPts val="0"/>
        </a:spcAft>
        <a:buClrTx/>
        <a:buSzTx/>
        <a:buFontTx/>
        <a:buNone/>
        <a:tabLst/>
        <a:defRPr sz="3500" b="1" i="0" u="none" strike="noStrike" cap="all" spc="35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ircular Air Pro"/>
        </a:defRPr>
      </a:lvl6pPr>
      <a:lvl7pPr marL="0" marR="0" indent="1371600" algn="l" defTabSz="825500" latinLnBrk="0">
        <a:lnSpc>
          <a:spcPct val="90000"/>
        </a:lnSpc>
        <a:spcBef>
          <a:spcPts val="2500"/>
        </a:spcBef>
        <a:spcAft>
          <a:spcPts val="0"/>
        </a:spcAft>
        <a:buClrTx/>
        <a:buSzTx/>
        <a:buFontTx/>
        <a:buNone/>
        <a:tabLst/>
        <a:defRPr sz="3500" b="1" i="0" u="none" strike="noStrike" cap="all" spc="35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ircular Air Pro"/>
        </a:defRPr>
      </a:lvl7pPr>
      <a:lvl8pPr marL="0" marR="0" indent="1600200" algn="l" defTabSz="825500" latinLnBrk="0">
        <a:lnSpc>
          <a:spcPct val="90000"/>
        </a:lnSpc>
        <a:spcBef>
          <a:spcPts val="2500"/>
        </a:spcBef>
        <a:spcAft>
          <a:spcPts val="0"/>
        </a:spcAft>
        <a:buClrTx/>
        <a:buSzTx/>
        <a:buFontTx/>
        <a:buNone/>
        <a:tabLst/>
        <a:defRPr sz="3500" b="1" i="0" u="none" strike="noStrike" cap="all" spc="35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ircular Air Pro"/>
        </a:defRPr>
      </a:lvl8pPr>
      <a:lvl9pPr marL="0" marR="0" indent="1828800" algn="l" defTabSz="825500" latinLnBrk="0">
        <a:lnSpc>
          <a:spcPct val="90000"/>
        </a:lnSpc>
        <a:spcBef>
          <a:spcPts val="2500"/>
        </a:spcBef>
        <a:spcAft>
          <a:spcPts val="0"/>
        </a:spcAft>
        <a:buClrTx/>
        <a:buSzTx/>
        <a:buFontTx/>
        <a:buNone/>
        <a:tabLst/>
        <a:defRPr sz="3500" b="1" i="0" u="none" strike="noStrike" cap="all" spc="35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ircular Air Pro"/>
        </a:defRPr>
      </a:lvl9pPr>
    </p:titleStyle>
    <p:body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-53" baseline="0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Circular Air Pro Light"/>
        </a:defRPr>
      </a:lvl1pPr>
      <a:lvl2pPr marL="0" marR="0" indent="2286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-53" baseline="0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Circular Air Pro Light"/>
        </a:defRPr>
      </a:lvl2pPr>
      <a:lvl3pPr marL="0" marR="0" indent="4572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-53" baseline="0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Circular Air Pro Light"/>
        </a:defRPr>
      </a:lvl3pPr>
      <a:lvl4pPr marL="0" marR="0" indent="6858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-53" baseline="0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Circular Air Pro Light"/>
        </a:defRPr>
      </a:lvl4pPr>
      <a:lvl5pPr marL="0" marR="0" indent="9144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-53" baseline="0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Circular Air Pro Light"/>
        </a:defRPr>
      </a:lvl5pPr>
      <a:lvl6pPr marL="0" marR="0" indent="11430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-53" baseline="0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Circular Air Pro Light"/>
        </a:defRPr>
      </a:lvl6pPr>
      <a:lvl7pPr marL="0" marR="0" indent="13716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-53" baseline="0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Circular Air Pro Light"/>
        </a:defRPr>
      </a:lvl7pPr>
      <a:lvl8pPr marL="0" marR="0" indent="16002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-53" baseline="0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Circular Air Pro Light"/>
        </a:defRPr>
      </a:lvl8pPr>
      <a:lvl9pPr marL="0" marR="0" indent="18288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-53" baseline="0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Circular Air Pro Light"/>
        </a:defRPr>
      </a:lvl9pPr>
    </p:bodyStyle>
    <p:otherStyle>
      <a:lvl1pPr marL="0" marR="0" indent="0" algn="r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-3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ircular Air Pro"/>
        </a:defRPr>
      </a:lvl1pPr>
      <a:lvl2pPr marL="0" marR="0" indent="228600" algn="r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-3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ircular Air Pro"/>
        </a:defRPr>
      </a:lvl2pPr>
      <a:lvl3pPr marL="0" marR="0" indent="457200" algn="r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-3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ircular Air Pro"/>
        </a:defRPr>
      </a:lvl3pPr>
      <a:lvl4pPr marL="0" marR="0" indent="685800" algn="r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-3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ircular Air Pro"/>
        </a:defRPr>
      </a:lvl4pPr>
      <a:lvl5pPr marL="0" marR="0" indent="914400" algn="r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-3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ircular Air Pro"/>
        </a:defRPr>
      </a:lvl5pPr>
      <a:lvl6pPr marL="0" marR="0" indent="1143000" algn="r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-3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ircular Air Pro"/>
        </a:defRPr>
      </a:lvl6pPr>
      <a:lvl7pPr marL="0" marR="0" indent="1371600" algn="r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-3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ircular Air Pro"/>
        </a:defRPr>
      </a:lvl7pPr>
      <a:lvl8pPr marL="0" marR="0" indent="1600200" algn="r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-3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ircular Air Pro"/>
        </a:defRPr>
      </a:lvl8pPr>
      <a:lvl9pPr marL="0" marR="0" indent="1828800" algn="r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-3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ircular Air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10" Type="http://schemas.openxmlformats.org/officeDocument/2006/relationships/image" Target="../media/image51.tiff"/><Relationship Id="rId4" Type="http://schemas.openxmlformats.org/officeDocument/2006/relationships/image" Target="../media/image45.tiff"/><Relationship Id="rId9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18" Type="http://schemas.openxmlformats.org/officeDocument/2006/relationships/image" Target="../media/image1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1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body" idx="13"/>
          </p:nvPr>
        </p:nvSpPr>
        <p:spPr>
          <a:xfrm>
            <a:off x="1389388" y="2402608"/>
            <a:ext cx="21605223" cy="3720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Search Ranking and Personalization at Airbnb</a:t>
            </a:r>
            <a:endParaRPr dirty="0"/>
          </a:p>
        </p:txBody>
      </p:sp>
      <p:sp>
        <p:nvSpPr>
          <p:cNvPr id="205" name="Shape 205"/>
          <p:cNvSpPr>
            <a:spLocks noGrp="1"/>
          </p:cNvSpPr>
          <p:nvPr>
            <p:ph type="body" idx="14"/>
          </p:nvPr>
        </p:nvSpPr>
        <p:spPr>
          <a:xfrm>
            <a:off x="1389388" y="9016567"/>
            <a:ext cx="21605225" cy="747897"/>
          </a:xfrm>
          <a:prstGeom prst="rect">
            <a:avLst/>
          </a:prstGeom>
        </p:spPr>
        <p:txBody>
          <a:bodyPr/>
          <a:lstStyle/>
          <a:p>
            <a:r>
              <a:rPr lang="en-US" sz="5400" dirty="0"/>
              <a:t>Mihajlo GRBOVIC</a:t>
            </a:r>
            <a:endParaRPr sz="5400" dirty="0"/>
          </a:p>
        </p:txBody>
      </p:sp>
      <p:pic>
        <p:nvPicPr>
          <p:cNvPr id="20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388" y="11338384"/>
            <a:ext cx="3243538" cy="101208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05"/>
          <p:cNvSpPr txBox="1">
            <a:spLocks/>
          </p:cNvSpPr>
          <p:nvPr/>
        </p:nvSpPr>
        <p:spPr>
          <a:xfrm>
            <a:off x="1389389" y="10069543"/>
            <a:ext cx="21605225" cy="74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 marL="0" marR="0" indent="0" algn="l" defTabSz="825500" latinLnBrk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all" spc="35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ircular Air Pro"/>
              </a:defRPr>
            </a:lvl1pPr>
            <a:lvl2pPr marL="0" marR="0" indent="22860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1" u="none" strike="noStrike" cap="none" spc="-53" baseline="0">
                <a:ln>
                  <a:noFill/>
                </a:ln>
                <a:solidFill>
                  <a:schemeClr val="accent2"/>
                </a:solidFill>
                <a:uFillTx/>
                <a:latin typeface="+mn-lt"/>
                <a:ea typeface="+mn-ea"/>
                <a:cs typeface="+mn-cs"/>
                <a:sym typeface="Circular Air Pro Light"/>
              </a:defRPr>
            </a:lvl2pPr>
            <a:lvl3pPr marL="0" marR="0" indent="45720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1" u="none" strike="noStrike" cap="none" spc="-53" baseline="0">
                <a:ln>
                  <a:noFill/>
                </a:ln>
                <a:solidFill>
                  <a:schemeClr val="accent2"/>
                </a:solidFill>
                <a:uFillTx/>
                <a:latin typeface="+mn-lt"/>
                <a:ea typeface="+mn-ea"/>
                <a:cs typeface="+mn-cs"/>
                <a:sym typeface="Circular Air Pro Light"/>
              </a:defRPr>
            </a:lvl3pPr>
            <a:lvl4pPr marL="0" marR="0" indent="68580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1" u="none" strike="noStrike" cap="none" spc="-53" baseline="0">
                <a:ln>
                  <a:noFill/>
                </a:ln>
                <a:solidFill>
                  <a:schemeClr val="accent2"/>
                </a:solidFill>
                <a:uFillTx/>
                <a:latin typeface="+mn-lt"/>
                <a:ea typeface="+mn-ea"/>
                <a:cs typeface="+mn-cs"/>
                <a:sym typeface="Circular Air Pro Light"/>
              </a:defRPr>
            </a:lvl4pPr>
            <a:lvl5pPr marL="0" marR="0" indent="91440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1" u="none" strike="noStrike" cap="none" spc="-53" baseline="0">
                <a:ln>
                  <a:noFill/>
                </a:ln>
                <a:solidFill>
                  <a:schemeClr val="accent2"/>
                </a:solidFill>
                <a:uFillTx/>
                <a:latin typeface="+mn-lt"/>
                <a:ea typeface="+mn-ea"/>
                <a:cs typeface="+mn-cs"/>
                <a:sym typeface="Circular Air Pro Light"/>
              </a:defRPr>
            </a:lvl5pPr>
            <a:lvl6pPr marL="0" marR="0" indent="114300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1" u="none" strike="noStrike" cap="none" spc="-53" baseline="0">
                <a:ln>
                  <a:noFill/>
                </a:ln>
                <a:solidFill>
                  <a:schemeClr val="accent2"/>
                </a:solidFill>
                <a:uFillTx/>
                <a:latin typeface="+mn-lt"/>
                <a:ea typeface="+mn-ea"/>
                <a:cs typeface="+mn-cs"/>
                <a:sym typeface="Circular Air Pro Light"/>
              </a:defRPr>
            </a:lvl6pPr>
            <a:lvl7pPr marL="0" marR="0" indent="137160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1" u="none" strike="noStrike" cap="none" spc="-53" baseline="0">
                <a:ln>
                  <a:noFill/>
                </a:ln>
                <a:solidFill>
                  <a:schemeClr val="accent2"/>
                </a:solidFill>
                <a:uFillTx/>
                <a:latin typeface="+mn-lt"/>
                <a:ea typeface="+mn-ea"/>
                <a:cs typeface="+mn-cs"/>
                <a:sym typeface="Circular Air Pro Light"/>
              </a:defRPr>
            </a:lvl7pPr>
            <a:lvl8pPr marL="0" marR="0" indent="160020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1" u="none" strike="noStrike" cap="none" spc="-53" baseline="0">
                <a:ln>
                  <a:noFill/>
                </a:ln>
                <a:solidFill>
                  <a:schemeClr val="accent2"/>
                </a:solidFill>
                <a:uFillTx/>
                <a:latin typeface="+mn-lt"/>
                <a:ea typeface="+mn-ea"/>
                <a:cs typeface="+mn-cs"/>
                <a:sym typeface="Circular Air Pro Light"/>
              </a:defRPr>
            </a:lvl8pPr>
            <a:lvl9pPr marL="0" marR="0" indent="182880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1" u="none" strike="noStrike" cap="none" spc="-53" baseline="0">
                <a:ln>
                  <a:noFill/>
                </a:ln>
                <a:solidFill>
                  <a:schemeClr val="accent2"/>
                </a:solidFill>
                <a:uFillTx/>
                <a:latin typeface="+mn-lt"/>
                <a:ea typeface="+mn-ea"/>
                <a:cs typeface="+mn-cs"/>
                <a:sym typeface="Circular Air Pro Light"/>
              </a:defRPr>
            </a:lvl9pPr>
          </a:lstStyle>
          <a:p>
            <a:pPr hangingPunct="1"/>
            <a:r>
              <a:rPr lang="en-US" sz="5400" dirty="0">
                <a:latin typeface="+mn-lt"/>
              </a:rPr>
              <a:t>Search RANKING TEAM</a:t>
            </a:r>
          </a:p>
        </p:txBody>
      </p:sp>
    </p:spTree>
    <p:extLst>
      <p:ext uri="{BB962C8B-B14F-4D97-AF65-F5344CB8AC3E}">
        <p14:creationId xmlns:p14="http://schemas.microsoft.com/office/powerpoint/2010/main" val="1493083431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21"/>
          <p:cNvSpPr>
            <a:spLocks noGrp="1"/>
          </p:cNvSpPr>
          <p:nvPr>
            <p:ph type="body" idx="13"/>
          </p:nvPr>
        </p:nvSpPr>
        <p:spPr>
          <a:xfrm>
            <a:off x="667140" y="917240"/>
            <a:ext cx="15307460" cy="984885"/>
          </a:xfrm>
          <a:prstGeom prst="rect">
            <a:avLst/>
          </a:prstGeom>
        </p:spPr>
        <p:txBody>
          <a:bodyPr/>
          <a:lstStyle/>
          <a:p>
            <a:r>
              <a:rPr lang="en-US" sz="8000" b="1" dirty="0"/>
              <a:t>Examples of Successful Iterations</a:t>
            </a:r>
            <a:endParaRPr lang="en-US" sz="8000" dirty="0">
              <a:effectLst/>
            </a:endParaRPr>
          </a:p>
        </p:txBody>
      </p:sp>
      <p:sp>
        <p:nvSpPr>
          <p:cNvPr id="9" name="Shape 240"/>
          <p:cNvSpPr>
            <a:spLocks noGrp="1"/>
          </p:cNvSpPr>
          <p:nvPr>
            <p:ph type="body" idx="4294967295"/>
          </p:nvPr>
        </p:nvSpPr>
        <p:spPr>
          <a:xfrm>
            <a:off x="787455" y="4436868"/>
            <a:ext cx="12460501" cy="4120489"/>
          </a:xfrm>
          <a:prstGeom prst="rect">
            <a:avLst/>
          </a:prstGeom>
        </p:spPr>
        <p:txBody>
          <a:bodyPr/>
          <a:lstStyle/>
          <a:p>
            <a:pPr marL="1143000" indent="-1143000">
              <a:spcBef>
                <a:spcPts val="3000"/>
              </a:spcBef>
              <a:buFont typeface="+mj-lt"/>
              <a:buAutoNum type="arabicPeriod"/>
              <a:defRPr sz="4000" i="0" spc="-119">
                <a:solidFill>
                  <a:schemeClr val="accent3"/>
                </a:solidFill>
              </a:defRPr>
            </a:pPr>
            <a:r>
              <a:rPr lang="en-US" sz="6000" b="1" i="0" dirty="0">
                <a:latin typeface="+mj-lt"/>
              </a:rPr>
              <a:t>Early Attribution</a:t>
            </a:r>
          </a:p>
          <a:p>
            <a:pPr marL="1143000" lvl="8" indent="-1143000">
              <a:spcBef>
                <a:spcPts val="3000"/>
              </a:spcBef>
              <a:buFont typeface="+mj-lt"/>
              <a:buAutoNum type="arabicPeriod"/>
              <a:defRPr sz="4000" i="0" spc="-119">
                <a:solidFill>
                  <a:schemeClr val="accent3"/>
                </a:solidFill>
              </a:defRPr>
            </a:pPr>
            <a:endParaRPr lang="en-US" sz="6000" b="1" i="0" dirty="0">
              <a:latin typeface="+mj-lt"/>
            </a:endParaRPr>
          </a:p>
          <a:p>
            <a:pPr marL="1143000" lvl="8" indent="-1143000">
              <a:spcBef>
                <a:spcPts val="3000"/>
              </a:spcBef>
              <a:buFont typeface="+mj-lt"/>
              <a:buAutoNum type="arabicPeriod"/>
              <a:defRPr sz="4000" i="0" spc="-119">
                <a:solidFill>
                  <a:schemeClr val="accent3"/>
                </a:solidFill>
              </a:defRPr>
            </a:pPr>
            <a:endParaRPr lang="en-US" sz="6000" b="1" i="0" dirty="0">
              <a:latin typeface="+mj-lt"/>
            </a:endParaRPr>
          </a:p>
          <a:p>
            <a:pPr marL="1143000" lvl="8" indent="-1143000">
              <a:spcBef>
                <a:spcPts val="3000"/>
              </a:spcBef>
              <a:buFont typeface="+mj-lt"/>
              <a:buAutoNum type="arabicPeriod"/>
              <a:defRPr sz="4000" i="0" spc="-119">
                <a:solidFill>
                  <a:schemeClr val="accent3"/>
                </a:solidFill>
              </a:defRPr>
            </a:pPr>
            <a:endParaRPr lang="en-US" sz="6000" b="1" i="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9314" y="4154816"/>
            <a:ext cx="14108812" cy="1695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Instead of only Last Search use Earlier Searches as well</a:t>
            </a:r>
          </a:p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Propagate labels back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03" y="6689559"/>
            <a:ext cx="20236996" cy="65298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3077" y="2185456"/>
            <a:ext cx="7479932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rgbClr val="54595B"/>
                </a:solidFill>
                <a:ea typeface="Circular Air Pro"/>
              </a:rPr>
              <a:t>Significant Booking Gains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10411277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21"/>
          <p:cNvSpPr>
            <a:spLocks noGrp="1"/>
          </p:cNvSpPr>
          <p:nvPr>
            <p:ph type="body" idx="13"/>
          </p:nvPr>
        </p:nvSpPr>
        <p:spPr>
          <a:xfrm>
            <a:off x="667140" y="917240"/>
            <a:ext cx="15307460" cy="984885"/>
          </a:xfrm>
          <a:prstGeom prst="rect">
            <a:avLst/>
          </a:prstGeom>
        </p:spPr>
        <p:txBody>
          <a:bodyPr/>
          <a:lstStyle/>
          <a:p>
            <a:r>
              <a:rPr lang="en-US" sz="8000" b="1" dirty="0"/>
              <a:t>Examples of Successful Iterations</a:t>
            </a:r>
            <a:endParaRPr lang="en-US" sz="8000" dirty="0">
              <a:effectLst/>
            </a:endParaRPr>
          </a:p>
        </p:txBody>
      </p:sp>
      <p:sp>
        <p:nvSpPr>
          <p:cNvPr id="9" name="Shape 240"/>
          <p:cNvSpPr>
            <a:spLocks noGrp="1"/>
          </p:cNvSpPr>
          <p:nvPr>
            <p:ph type="body" idx="4294967295"/>
          </p:nvPr>
        </p:nvSpPr>
        <p:spPr>
          <a:xfrm>
            <a:off x="739329" y="2701865"/>
            <a:ext cx="12460501" cy="4120489"/>
          </a:xfrm>
          <a:prstGeom prst="rect">
            <a:avLst/>
          </a:prstGeom>
        </p:spPr>
        <p:txBody>
          <a:bodyPr/>
          <a:lstStyle/>
          <a:p>
            <a:pPr marL="1143000" lvl="0" indent="-1143000">
              <a:spcBef>
                <a:spcPts val="3000"/>
              </a:spcBef>
              <a:buFont typeface="+mj-lt"/>
              <a:buAutoNum type="arabicPeriod" startAt="2"/>
              <a:defRPr sz="4000" i="0" spc="-119">
                <a:solidFill>
                  <a:srgbClr val="565A5C"/>
                </a:solidFill>
              </a:defRPr>
            </a:pPr>
            <a:r>
              <a:rPr lang="en-US" sz="6000" b="1" i="0" spc="-119" dirty="0">
                <a:solidFill>
                  <a:srgbClr val="565A5C"/>
                </a:solidFill>
                <a:latin typeface="Circular Air Pro"/>
              </a:rPr>
              <a:t>Pointwise to Pairwise</a:t>
            </a:r>
          </a:p>
          <a:p>
            <a:pPr marL="1143000" lvl="8" indent="-1143000">
              <a:spcBef>
                <a:spcPts val="3000"/>
              </a:spcBef>
              <a:buFont typeface="+mj-lt"/>
              <a:buAutoNum type="arabicPeriod"/>
              <a:defRPr sz="4000" i="0" spc="-119">
                <a:solidFill>
                  <a:schemeClr val="accent3"/>
                </a:solidFill>
              </a:defRPr>
            </a:pPr>
            <a:endParaRPr lang="en-US" sz="6000" b="1" i="0" dirty="0">
              <a:latin typeface="+mj-lt"/>
            </a:endParaRPr>
          </a:p>
          <a:p>
            <a:pPr marL="1143000" lvl="8" indent="-1143000">
              <a:spcBef>
                <a:spcPts val="3000"/>
              </a:spcBef>
              <a:buFont typeface="+mj-lt"/>
              <a:buAutoNum type="arabicPeriod"/>
              <a:defRPr sz="4000" i="0" spc="-119">
                <a:solidFill>
                  <a:schemeClr val="accent3"/>
                </a:solidFill>
              </a:defRPr>
            </a:pPr>
            <a:endParaRPr lang="en-US" sz="6000" b="1" i="0" dirty="0">
              <a:latin typeface="+mj-lt"/>
            </a:endParaRPr>
          </a:p>
          <a:p>
            <a:pPr marL="1143000" lvl="8" indent="-1143000">
              <a:spcBef>
                <a:spcPts val="3000"/>
              </a:spcBef>
              <a:buFont typeface="+mj-lt"/>
              <a:buAutoNum type="arabicPeriod"/>
              <a:defRPr sz="4000" i="0" spc="-119">
                <a:solidFill>
                  <a:schemeClr val="accent3"/>
                </a:solidFill>
              </a:defRPr>
            </a:pPr>
            <a:endParaRPr lang="en-US" sz="6000" b="1" i="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7455" y="3871256"/>
            <a:ext cx="9801508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Weighted Pairwise (</a:t>
            </a:r>
            <a:r>
              <a:rPr lang="en-US" sz="4400" dirty="0" err="1">
                <a:solidFill>
                  <a:srgbClr val="54595B"/>
                </a:solidFill>
                <a:latin typeface="Circular Air Pro"/>
                <a:ea typeface="Circular Air Pro"/>
              </a:rPr>
              <a:t>LambdaRank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6793" y="5396530"/>
            <a:ext cx="2908162" cy="7734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69579" y="5568712"/>
            <a:ext cx="44387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54595B"/>
                </a:solidFill>
                <a:latin typeface="Circular Air Pro"/>
                <a:ea typeface="Circular Air Pro"/>
              </a:rPr>
              <a:t>Weight </a:t>
            </a:r>
            <a:r>
              <a:rPr lang="en-US" b="1">
                <a:solidFill>
                  <a:srgbClr val="54595B"/>
                </a:solidFill>
                <a:latin typeface="Circular Air Pro"/>
                <a:ea typeface="Circular Air Pro"/>
              </a:rPr>
              <a:t>Top Positions More in Pairwise Loss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2042915" y="3871256"/>
            <a:ext cx="1190606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Dual Discount Curve Pairwise (Modified </a:t>
            </a:r>
            <a:r>
              <a:rPr lang="en-US" sz="4400" dirty="0" err="1">
                <a:solidFill>
                  <a:srgbClr val="54595B"/>
                </a:solidFill>
                <a:latin typeface="Circular Air Pro"/>
                <a:ea typeface="Circular Air Pro"/>
              </a:rPr>
              <a:t>LambdaRank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77070" y="5648123"/>
            <a:ext cx="79420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dirty="0"/>
              <a:t>Lambda Rank focus only on </a:t>
            </a:r>
            <a:r>
              <a:rPr lang="en-US" b="1" dirty="0"/>
              <a:t>pushing good outcomes to the top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437634" y="7288657"/>
            <a:ext cx="79420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dirty="0"/>
              <a:t>But its equally important to push </a:t>
            </a:r>
            <a:r>
              <a:rPr lang="en-US" b="1" dirty="0"/>
              <a:t>bad outcomes to the bottom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31553" y="5182384"/>
            <a:ext cx="2490492" cy="3960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0437" y="8875878"/>
            <a:ext cx="6156963" cy="46052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9053" y="5393753"/>
            <a:ext cx="2288916" cy="7734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9159" y="9500585"/>
            <a:ext cx="2977082" cy="6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366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7" grpId="1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21"/>
          <p:cNvSpPr>
            <a:spLocks noGrp="1"/>
          </p:cNvSpPr>
          <p:nvPr>
            <p:ph type="body" idx="13"/>
          </p:nvPr>
        </p:nvSpPr>
        <p:spPr>
          <a:xfrm>
            <a:off x="667140" y="917240"/>
            <a:ext cx="15307460" cy="984885"/>
          </a:xfrm>
          <a:prstGeom prst="rect">
            <a:avLst/>
          </a:prstGeom>
        </p:spPr>
        <p:txBody>
          <a:bodyPr/>
          <a:lstStyle/>
          <a:p>
            <a:r>
              <a:rPr lang="en-US" sz="8000" b="1" dirty="0"/>
              <a:t>Examples of Successful Iterations</a:t>
            </a:r>
            <a:endParaRPr lang="en-US" sz="8000" dirty="0">
              <a:effectLst/>
            </a:endParaRPr>
          </a:p>
        </p:txBody>
      </p:sp>
      <p:sp>
        <p:nvSpPr>
          <p:cNvPr id="9" name="Shape 240"/>
          <p:cNvSpPr>
            <a:spLocks noGrp="1"/>
          </p:cNvSpPr>
          <p:nvPr>
            <p:ph type="body" idx="4294967295"/>
          </p:nvPr>
        </p:nvSpPr>
        <p:spPr>
          <a:xfrm>
            <a:off x="739329" y="2701865"/>
            <a:ext cx="12460501" cy="4120489"/>
          </a:xfrm>
          <a:prstGeom prst="rect">
            <a:avLst/>
          </a:prstGeom>
        </p:spPr>
        <p:txBody>
          <a:bodyPr/>
          <a:lstStyle/>
          <a:p>
            <a:pPr marL="1143000" lvl="0" indent="-1143000">
              <a:spcBef>
                <a:spcPts val="3000"/>
              </a:spcBef>
              <a:buFont typeface="+mj-lt"/>
              <a:buAutoNum type="arabicPeriod" startAt="3"/>
              <a:defRPr sz="4000" i="0" spc="-119">
                <a:solidFill>
                  <a:srgbClr val="565A5C"/>
                </a:solidFill>
              </a:defRPr>
            </a:pPr>
            <a:r>
              <a:rPr lang="en-US" sz="6000" b="1" i="0" spc="-119" dirty="0">
                <a:solidFill>
                  <a:srgbClr val="565A5C"/>
                </a:solidFill>
                <a:latin typeface="Circular Air Pro"/>
              </a:rPr>
              <a:t>Real-time Personalization</a:t>
            </a:r>
          </a:p>
          <a:p>
            <a:pPr marL="1143000" lvl="8" indent="-1143000">
              <a:spcBef>
                <a:spcPts val="3000"/>
              </a:spcBef>
              <a:buFont typeface="+mj-lt"/>
              <a:buAutoNum type="arabicPeriod"/>
              <a:defRPr sz="4000" i="0" spc="-119">
                <a:solidFill>
                  <a:schemeClr val="accent3"/>
                </a:solidFill>
              </a:defRPr>
            </a:pPr>
            <a:endParaRPr lang="en-US" sz="6000" b="1" i="0" dirty="0">
              <a:latin typeface="+mj-lt"/>
            </a:endParaRPr>
          </a:p>
          <a:p>
            <a:pPr marL="1143000" lvl="8" indent="-1143000">
              <a:spcBef>
                <a:spcPts val="3000"/>
              </a:spcBef>
              <a:buFont typeface="+mj-lt"/>
              <a:buAutoNum type="arabicPeriod"/>
              <a:defRPr sz="4000" i="0" spc="-119">
                <a:solidFill>
                  <a:schemeClr val="accent3"/>
                </a:solidFill>
              </a:defRPr>
            </a:pPr>
            <a:endParaRPr lang="en-US" sz="6000" b="1" i="0" dirty="0">
              <a:latin typeface="+mj-lt"/>
            </a:endParaRPr>
          </a:p>
          <a:p>
            <a:pPr marL="1143000" lvl="8" indent="-1143000">
              <a:spcBef>
                <a:spcPts val="3000"/>
              </a:spcBef>
              <a:buFont typeface="+mj-lt"/>
              <a:buAutoNum type="arabicPeriod"/>
              <a:defRPr sz="4000" i="0" spc="-119">
                <a:solidFill>
                  <a:schemeClr val="accent3"/>
                </a:solidFill>
              </a:defRPr>
            </a:pPr>
            <a:endParaRPr lang="en-US" sz="6000" b="1" i="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29634" y="3932568"/>
            <a:ext cx="16236282" cy="268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Guests do </a:t>
            </a:r>
            <a:r>
              <a:rPr lang="en-US" sz="4400">
                <a:solidFill>
                  <a:srgbClr val="54595B"/>
                </a:solidFill>
                <a:latin typeface="Circular Air Pro"/>
                <a:ea typeface="Circular Air Pro"/>
              </a:rPr>
              <a:t>not visit every 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day (most travel up to 2-3 times a year)</a:t>
            </a:r>
          </a:p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Preferences may change from visit to visit</a:t>
            </a:r>
          </a:p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Rarely go to same location twice</a:t>
            </a:r>
          </a:p>
        </p:txBody>
      </p:sp>
      <p:sp>
        <p:nvSpPr>
          <p:cNvPr id="3" name="Rectangle 2"/>
          <p:cNvSpPr/>
          <p:nvPr/>
        </p:nvSpPr>
        <p:spPr>
          <a:xfrm>
            <a:off x="890844" y="3855279"/>
            <a:ext cx="435119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Main Challenges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890844" y="7896873"/>
            <a:ext cx="10972292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5" indent="0" algn="l"/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Approach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: In-session personalization</a:t>
            </a:r>
          </a:p>
          <a:p>
            <a:pPr algn="l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85812" y="9289153"/>
            <a:ext cx="22698188" cy="1695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5" indent="-74295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+mj-lt"/>
              <a:buAutoNum type="arabicPeriod"/>
              <a:defRPr sz="4000" i="0" spc="-119">
                <a:solidFill>
                  <a:srgbClr val="565A5C"/>
                </a:solidFill>
              </a:defRPr>
            </a:pP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Memorize listings you clicked on recently</a:t>
            </a:r>
          </a:p>
          <a:p>
            <a:pPr marL="742950" lvl="5" indent="-74295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+mj-lt"/>
              <a:buAutoNum type="arabicPeriod"/>
              <a:defRPr sz="4000" i="0" spc="-119">
                <a:solidFill>
                  <a:srgbClr val="565A5C"/>
                </a:solidFill>
              </a:defRPr>
            </a:pP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Show similar listings to the one you liked (</a:t>
            </a:r>
            <a:r>
              <a:rPr lang="en-US" sz="4400" dirty="0" err="1">
                <a:solidFill>
                  <a:srgbClr val="54595B"/>
                </a:solidFill>
                <a:latin typeface="Circular Air Pro"/>
                <a:ea typeface="Circular Air Pro"/>
              </a:rPr>
              <a:t>wishlisted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, long clicked, contacted)</a:t>
            </a:r>
          </a:p>
        </p:txBody>
      </p:sp>
    </p:spTree>
    <p:extLst>
      <p:ext uri="{BB962C8B-B14F-4D97-AF65-F5344CB8AC3E}">
        <p14:creationId xmlns:p14="http://schemas.microsoft.com/office/powerpoint/2010/main" val="212825523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21"/>
          <p:cNvSpPr>
            <a:spLocks noGrp="1"/>
          </p:cNvSpPr>
          <p:nvPr>
            <p:ph type="body" idx="13"/>
          </p:nvPr>
        </p:nvSpPr>
        <p:spPr>
          <a:xfrm>
            <a:off x="667140" y="902621"/>
            <a:ext cx="20477016" cy="99950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3000"/>
              </a:spcBef>
              <a:defRPr sz="4000" i="0" spc="-119">
                <a:solidFill>
                  <a:srgbClr val="565A5C"/>
                </a:solidFill>
              </a:defRPr>
            </a:pPr>
            <a:r>
              <a:rPr lang="en-US" sz="8000" b="1" spc="-119" dirty="0">
                <a:solidFill>
                  <a:schemeClr val="bg1"/>
                </a:solidFill>
                <a:latin typeface="Circular Air Pro"/>
              </a:rPr>
              <a:t>Real-time Personalization using </a:t>
            </a:r>
            <a:r>
              <a:rPr lang="en-US" sz="8000" b="1" spc="-119" dirty="0" err="1">
                <a:solidFill>
                  <a:schemeClr val="bg1"/>
                </a:solidFill>
                <a:latin typeface="Circular Air Pro"/>
              </a:rPr>
              <a:t>Embeddings</a:t>
            </a:r>
            <a:endParaRPr lang="en-US" sz="8000" b="1" spc="-119" dirty="0">
              <a:solidFill>
                <a:schemeClr val="bg1"/>
              </a:solidFill>
              <a:latin typeface="Circular Air Pro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007" y="5374012"/>
            <a:ext cx="3624409" cy="34410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3455" y="5888845"/>
            <a:ext cx="3544013" cy="32114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937" y="6214712"/>
            <a:ext cx="3544013" cy="3361165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448253" y="2724276"/>
            <a:ext cx="7599493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recently long-clicked listings by user (&gt;60 sec)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557" y="3085848"/>
            <a:ext cx="8313576" cy="881742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6901740" y="5888845"/>
            <a:ext cx="677270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sz="4400" b="1" dirty="0">
                <a:solidFill>
                  <a:schemeClr val="tx1"/>
                </a:solidFill>
              </a:rPr>
              <a:t>Embedding Features:</a:t>
            </a:r>
          </a:p>
          <a:p>
            <a:pPr marL="742950" indent="-742950"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solidFill>
                  <a:schemeClr val="tx1"/>
                </a:solidFill>
              </a:rPr>
              <a:t>1. </a:t>
            </a:r>
            <a:r>
              <a:rPr lang="en-US" sz="4400" b="1" dirty="0" err="1">
                <a:solidFill>
                  <a:schemeClr val="bg1"/>
                </a:solidFill>
              </a:rPr>
              <a:t>longViewEmbeddingScore</a:t>
            </a:r>
            <a:endParaRPr lang="en-US" sz="4400" b="1" dirty="0">
              <a:solidFill>
                <a:schemeClr val="bg1"/>
              </a:solidFill>
            </a:endParaRPr>
          </a:p>
          <a:p>
            <a:pPr marL="742950" indent="-742950"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solidFill>
                  <a:schemeClr val="tx1"/>
                </a:solidFill>
              </a:rPr>
              <a:t>2. </a:t>
            </a:r>
            <a:r>
              <a:rPr lang="en-US" sz="4400" dirty="0" err="1">
                <a:solidFill>
                  <a:schemeClr val="tx1"/>
                </a:solidFill>
              </a:rPr>
              <a:t>wishlistEmbeddingScore</a:t>
            </a:r>
            <a:endParaRPr lang="en-US" sz="4400" dirty="0">
              <a:solidFill>
                <a:schemeClr val="tx1"/>
              </a:solidFill>
            </a:endParaRPr>
          </a:p>
          <a:p>
            <a:pPr marL="742950" indent="-742950"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solidFill>
                  <a:schemeClr val="tx1"/>
                </a:solidFill>
              </a:rPr>
              <a:t>3. </a:t>
            </a:r>
            <a:r>
              <a:rPr lang="en-US" sz="4400" dirty="0" err="1">
                <a:solidFill>
                  <a:schemeClr val="tx1"/>
                </a:solidFill>
              </a:rPr>
              <a:t>contactEmbeddingScore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69115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749891" y="2917586"/>
            <a:ext cx="8490362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Partial dependency plot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49891" y="4157713"/>
            <a:ext cx="11161372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Feature Importance: </a:t>
            </a:r>
            <a:r>
              <a:rPr kumimoji="0" lang="en-US" sz="4800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top 10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1179" y="2917586"/>
            <a:ext cx="14969290" cy="10372345"/>
          </a:xfrm>
          <a:prstGeom prst="rect">
            <a:avLst/>
          </a:prstGeom>
        </p:spPr>
      </p:pic>
      <p:sp>
        <p:nvSpPr>
          <p:cNvPr id="9" name="Shape 221"/>
          <p:cNvSpPr>
            <a:spLocks noGrp="1"/>
          </p:cNvSpPr>
          <p:nvPr>
            <p:ph type="body" idx="13"/>
          </p:nvPr>
        </p:nvSpPr>
        <p:spPr>
          <a:xfrm>
            <a:off x="667140" y="902621"/>
            <a:ext cx="20477016" cy="99950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3000"/>
              </a:spcBef>
              <a:defRPr sz="4000" i="0" spc="-119">
                <a:solidFill>
                  <a:srgbClr val="565A5C"/>
                </a:solidFill>
              </a:defRPr>
            </a:pPr>
            <a:r>
              <a:rPr lang="en-US" sz="8000" b="1" spc="-119" dirty="0">
                <a:solidFill>
                  <a:schemeClr val="bg1"/>
                </a:solidFill>
                <a:latin typeface="Circular Air Pro"/>
              </a:rPr>
              <a:t>Real-time Personalization using </a:t>
            </a:r>
            <a:r>
              <a:rPr lang="en-US" sz="8000" b="1" spc="-119" dirty="0" err="1">
                <a:solidFill>
                  <a:schemeClr val="bg1"/>
                </a:solidFill>
                <a:latin typeface="Circular Air Pro"/>
              </a:rPr>
              <a:t>Embeddings</a:t>
            </a:r>
            <a:endParaRPr lang="en-US" sz="8000" b="1" spc="-119" dirty="0">
              <a:solidFill>
                <a:schemeClr val="bg1"/>
              </a:solidFill>
              <a:latin typeface="Circular Air Pro"/>
            </a:endParaRPr>
          </a:p>
        </p:txBody>
      </p:sp>
    </p:spTree>
    <p:extLst>
      <p:ext uri="{BB962C8B-B14F-4D97-AF65-F5344CB8AC3E}">
        <p14:creationId xmlns:p14="http://schemas.microsoft.com/office/powerpoint/2010/main" val="71946367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Bookable-Passions_London_Hardy_150422_0746_RET-filtered.jpeg"/>
          <p:cNvPicPr>
            <a:picLocks noGrp="1" noChangeAspect="1"/>
          </p:cNvPicPr>
          <p:nvPr>
            <p:ph type="pic" idx="13"/>
          </p:nvPr>
        </p:nvPicPr>
        <p:blipFill>
          <a:blip r:embed="rId2" cstate="email">
            <a:alphaModFix amt="19867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8" name="Shape 218"/>
          <p:cNvSpPr>
            <a:spLocks noGrp="1"/>
          </p:cNvSpPr>
          <p:nvPr>
            <p:ph type="body" idx="14"/>
          </p:nvPr>
        </p:nvSpPr>
        <p:spPr>
          <a:xfrm>
            <a:off x="2043242" y="6246010"/>
            <a:ext cx="20325756" cy="12493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Listing </a:t>
            </a:r>
            <a:r>
              <a:rPr lang="en-US" dirty="0" err="1"/>
              <a:t>Embeddings</a:t>
            </a:r>
            <a:r>
              <a:rPr lang="en-US" dirty="0"/>
              <a:t> in Search</a:t>
            </a:r>
            <a:endParaRPr dirty="0"/>
          </a:p>
        </p:txBody>
      </p:sp>
      <p:sp>
        <p:nvSpPr>
          <p:cNvPr id="219" name="Shape 219"/>
          <p:cNvSpPr/>
          <p:nvPr/>
        </p:nvSpPr>
        <p:spPr>
          <a:xfrm>
            <a:off x="382736" y="393650"/>
            <a:ext cx="23618528" cy="12954100"/>
          </a:xfrm>
          <a:prstGeom prst="rect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7870809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Listing Embeddings</a:t>
            </a:r>
            <a:endParaRPr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49891" y="2844798"/>
            <a:ext cx="14674593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How to represent a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8621F"/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listing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lang="en-US" sz="1050" b="1" spc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ea"/>
              <a:ea typeface="+mj-ea"/>
              <a:cs typeface="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2012" y="516706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b="1" kern="1200" spc="0" dirty="0">
                <a:solidFill>
                  <a:srgbClr val="F8621F"/>
                </a:solidFill>
                <a:latin typeface="+mj-ea"/>
                <a:ea typeface="+mj-ea"/>
                <a:cs typeface=""/>
              </a:rPr>
              <a:t>Listing</a:t>
            </a:r>
          </a:p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b="1" kern="1200" spc="0" dirty="0">
                <a:solidFill>
                  <a:schemeClr val="tx1"/>
                </a:solidFill>
                <a:latin typeface="+mj-ea"/>
                <a:ea typeface="+mj-ea"/>
                <a:cs typeface=""/>
              </a:rPr>
              <a:t>Casa </a:t>
            </a:r>
            <a:r>
              <a:rPr lang="en-US" b="1" kern="1200" spc="0" dirty="0" err="1">
                <a:solidFill>
                  <a:schemeClr val="tx1"/>
                </a:solidFill>
                <a:latin typeface="+mj-ea"/>
                <a:ea typeface="+mj-ea"/>
                <a:cs typeface=""/>
              </a:rPr>
              <a:t>Vacanze</a:t>
            </a:r>
            <a:r>
              <a:rPr lang="en-US" b="1" kern="1200" spc="0" dirty="0">
                <a:solidFill>
                  <a:schemeClr val="tx1"/>
                </a:solidFill>
                <a:latin typeface="+mj-ea"/>
                <a:ea typeface="+mj-ea"/>
                <a:cs typeface=""/>
              </a:rPr>
              <a:t> in Rome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0775625" y="7197102"/>
            <a:ext cx="2214413" cy="11864"/>
          </a:xfrm>
          <a:prstGeom prst="straightConnector1">
            <a:avLst/>
          </a:prstGeom>
          <a:noFill/>
          <a:ln w="76200" cap="flat" cmpd="sng" algn="ctr">
            <a:solidFill>
              <a:schemeClr val="tx1">
                <a:alpha val="80000"/>
              </a:schemeClr>
            </a:solidFill>
            <a:prstDash val="solid"/>
            <a:tailEnd type="arrow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52632"/>
              </p:ext>
            </p:extLst>
          </p:nvPr>
        </p:nvGraphicFramePr>
        <p:xfrm>
          <a:off x="13824179" y="6776433"/>
          <a:ext cx="6809535" cy="701040"/>
        </p:xfrm>
        <a:graphic>
          <a:graphicData uri="http://schemas.openxmlformats.org/drawingml/2006/table">
            <a:tbl>
              <a:tblPr firstRow="1" bandRow="1"/>
              <a:tblGrid>
                <a:gridCol w="1361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4743"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0.9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2.6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3.1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0.1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2.2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1239012" y="8516170"/>
            <a:ext cx="19394702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defTabSz="914400" hangingPunct="1">
              <a:lnSpc>
                <a:spcPct val="120000"/>
              </a:lnSpc>
              <a:spcBef>
                <a:spcPts val="600"/>
              </a:spcBef>
              <a:buClr>
                <a:srgbClr val="FF651D"/>
              </a:buClr>
              <a:buFont typeface="Wingdings 2" pitchFamily="18" charset="2"/>
              <a:buChar char=""/>
              <a:defRPr/>
            </a:pP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 Represent </a:t>
            </a:r>
            <a:r>
              <a:rPr lang="en-US" b="1" kern="1200" spc="0" dirty="0">
                <a:solidFill>
                  <a:srgbClr val="F8621F"/>
                </a:solidFill>
                <a:latin typeface="Century Gothic"/>
                <a:ea typeface=""/>
                <a:cs typeface="Calibri"/>
              </a:rPr>
              <a:t>listings </a:t>
            </a: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as </a:t>
            </a:r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numeric vectors</a:t>
            </a:r>
          </a:p>
          <a:p>
            <a:pPr marL="342900" indent="-342900" algn="l" defTabSz="914400" hangingPunct="1">
              <a:lnSpc>
                <a:spcPct val="120000"/>
              </a:lnSpc>
              <a:spcBef>
                <a:spcPts val="600"/>
              </a:spcBef>
              <a:buClr>
                <a:srgbClr val="FF651D"/>
              </a:buClr>
              <a:buFont typeface="Wingdings 2" pitchFamily="18" charset="2"/>
              <a:buChar char=""/>
              <a:defRPr/>
            </a:pP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 Vectors need to be learned using training data (</a:t>
            </a:r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search sessions</a:t>
            </a: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)</a:t>
            </a:r>
          </a:p>
          <a:p>
            <a:pPr marL="342900" indent="-342900" algn="l" defTabSz="914400" hangingPunct="1">
              <a:lnSpc>
                <a:spcPct val="120000"/>
              </a:lnSpc>
              <a:spcBef>
                <a:spcPts val="600"/>
              </a:spcBef>
              <a:buClr>
                <a:srgbClr val="FF651D"/>
              </a:buClr>
              <a:buFont typeface="Wingdings 2" pitchFamily="18" charset="2"/>
              <a:buChar char=""/>
              <a:defRPr/>
            </a:pP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 We want listings with </a:t>
            </a:r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similar contexts </a:t>
            </a: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to have </a:t>
            </a:r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similar vectors</a:t>
            </a:r>
          </a:p>
          <a:p>
            <a:pPr marL="342900" indent="-342900" algn="l" defTabSz="914400" hangingPunct="1">
              <a:lnSpc>
                <a:spcPct val="120000"/>
              </a:lnSpc>
              <a:spcBef>
                <a:spcPts val="600"/>
              </a:spcBef>
              <a:buClr>
                <a:srgbClr val="FF651D"/>
              </a:buClr>
              <a:buFont typeface="Wingdings 2" pitchFamily="18" charset="2"/>
              <a:buChar char=""/>
              <a:defRPr/>
            </a:pPr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 </a:t>
            </a: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Popular tool for training: </a:t>
            </a:r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word2vec</a:t>
            </a:r>
          </a:p>
        </p:txBody>
      </p:sp>
      <p:sp>
        <p:nvSpPr>
          <p:cNvPr id="9" name="Rectangle 8"/>
          <p:cNvSpPr/>
          <p:nvPr/>
        </p:nvSpPr>
        <p:spPr>
          <a:xfrm rot="18896950">
            <a:off x="13567581" y="3192218"/>
            <a:ext cx="26805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sz="3600" kern="1200" spc="0" dirty="0">
                <a:solidFill>
                  <a:srgbClr val="000000"/>
                </a:solidFill>
                <a:latin typeface="+mj-ea"/>
                <a:ea typeface="+mj-ea"/>
                <a:cs typeface=""/>
              </a:rPr>
              <a:t>entire home</a:t>
            </a:r>
          </a:p>
        </p:txBody>
      </p:sp>
      <p:sp>
        <p:nvSpPr>
          <p:cNvPr id="10" name="Rectangle 9"/>
          <p:cNvSpPr/>
          <p:nvPr/>
        </p:nvSpPr>
        <p:spPr>
          <a:xfrm rot="18883402">
            <a:off x="14481222" y="3716204"/>
            <a:ext cx="16113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sz="3600" kern="1200" spc="0" dirty="0">
                <a:solidFill>
                  <a:srgbClr val="000000"/>
                </a:solidFill>
                <a:latin typeface="+mj-ea"/>
                <a:ea typeface="+mj-ea"/>
                <a:cs typeface=""/>
              </a:rPr>
              <a:t>   rome</a:t>
            </a:r>
          </a:p>
        </p:txBody>
      </p:sp>
      <p:sp>
        <p:nvSpPr>
          <p:cNvPr id="11" name="Rectangle 10"/>
          <p:cNvSpPr/>
          <p:nvPr/>
        </p:nvSpPr>
        <p:spPr>
          <a:xfrm rot="18766521">
            <a:off x="16267785" y="3356848"/>
            <a:ext cx="1922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sz="3600" kern="1200" spc="0" dirty="0">
                <a:solidFill>
                  <a:srgbClr val="000000"/>
                </a:solidFill>
                <a:latin typeface="+mj-ea"/>
                <a:ea typeface="+mj-ea"/>
                <a:cs typeface=""/>
              </a:rPr>
              <a:t>2 guests</a:t>
            </a:r>
          </a:p>
        </p:txBody>
      </p:sp>
      <p:sp>
        <p:nvSpPr>
          <p:cNvPr id="12" name="Rectangle 11"/>
          <p:cNvSpPr/>
          <p:nvPr/>
        </p:nvSpPr>
        <p:spPr>
          <a:xfrm rot="18624810">
            <a:off x="19600990" y="3518093"/>
            <a:ext cx="1455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sz="3600" kern="1200" spc="0" dirty="0">
                <a:solidFill>
                  <a:srgbClr val="000000"/>
                </a:solidFill>
                <a:latin typeface="+mj-ea"/>
                <a:ea typeface="+mj-ea"/>
                <a:cs typeface=""/>
              </a:rPr>
              <a:t>cheap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78380"/>
              </p:ext>
            </p:extLst>
          </p:nvPr>
        </p:nvGraphicFramePr>
        <p:xfrm>
          <a:off x="13824178" y="4734162"/>
          <a:ext cx="6809536" cy="701040"/>
        </p:xfrm>
        <a:graphic>
          <a:graphicData uri="http://schemas.openxmlformats.org/drawingml/2006/table">
            <a:tbl>
              <a:tblPr firstRow="1" bandRow="1"/>
              <a:tblGrid>
                <a:gridCol w="851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1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11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1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11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11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223"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/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V="1">
            <a:off x="10775624" y="5078571"/>
            <a:ext cx="2214413" cy="11864"/>
          </a:xfrm>
          <a:prstGeom prst="straightConnector1">
            <a:avLst/>
          </a:prstGeom>
          <a:noFill/>
          <a:ln w="76200" cap="flat" cmpd="sng" algn="ctr">
            <a:solidFill>
              <a:schemeClr val="tx1">
                <a:alpha val="80000"/>
              </a:schemeClr>
            </a:solidFill>
            <a:prstDash val="solid"/>
            <a:tailEnd type="arrow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</p:cxnSp>
      <p:sp>
        <p:nvSpPr>
          <p:cNvPr id="2" name="Rectangle 1"/>
          <p:cNvSpPr/>
          <p:nvPr/>
        </p:nvSpPr>
        <p:spPr>
          <a:xfrm>
            <a:off x="10699155" y="4192884"/>
            <a:ext cx="1805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200" spc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sparse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744842" y="6388098"/>
            <a:ext cx="1713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dense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674588" y="7619339"/>
            <a:ext cx="3108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embedding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9025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6380273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Search Sessions</a:t>
            </a:r>
            <a:endParaRPr dirty="0"/>
          </a:p>
        </p:txBody>
      </p:sp>
      <p:sp>
        <p:nvSpPr>
          <p:cNvPr id="12" name="Rectangle 11"/>
          <p:cNvSpPr/>
          <p:nvPr/>
        </p:nvSpPr>
        <p:spPr>
          <a:xfrm>
            <a:off x="1706181" y="4694265"/>
            <a:ext cx="22373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748612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4160766</a:t>
            </a:r>
            <a:endParaRPr lang="en-US" b="1" dirty="0">
              <a:solidFill>
                <a:srgbClr val="008000"/>
              </a:solidFill>
              <a:latin typeface="+mj-ea"/>
              <a:ea typeface="+mj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06181" y="5979247"/>
            <a:ext cx="22373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5473823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2582727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5473823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 2582727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 5473823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5473823</a:t>
            </a:r>
            <a:endParaRPr lang="en-US" b="1" dirty="0">
              <a:solidFill>
                <a:srgbClr val="008000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06181" y="7218871"/>
            <a:ext cx="22373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6251934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9257649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1305" y="4723050"/>
            <a:ext cx="1670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S1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9891" y="5932594"/>
            <a:ext cx="167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S2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9891" y="7230837"/>
            <a:ext cx="167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S3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06181" y="8475264"/>
            <a:ext cx="21563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7924193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10116733    8998529    9075420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4113166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9891" y="8481932"/>
            <a:ext cx="167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S4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06181" y="9862572"/>
            <a:ext cx="22373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5503478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4986017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5503478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5503478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5879904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4140396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49891" y="9869240"/>
            <a:ext cx="167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S5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06181" y="11249880"/>
            <a:ext cx="22373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10237904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8680483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8718513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</a:t>
            </a:r>
            <a:r>
              <a:rPr lang="is-IS" b="1" dirty="0">
                <a:solidFill>
                  <a:srgbClr val="F8621F"/>
                </a:solidFill>
                <a:latin typeface="+mj-ea"/>
                <a:ea typeface="+mj-ea"/>
              </a:rPr>
              <a:t>11691507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4831342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8004575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7866901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49891" y="11249880"/>
            <a:ext cx="167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S6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749891" y="2844798"/>
            <a:ext cx="22284280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 sz="4800" b="1" spc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ea"/>
                <a:ea typeface="+mj-ea"/>
                <a:cs typeface=""/>
              </a:rPr>
              <a:t>Actions by single user (listing clicks</a:t>
            </a:r>
            <a:r>
              <a:rPr lang="en-US" sz="4800" b="1" spc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ea"/>
                <a:ea typeface="+mj-ea"/>
                <a:cs typeface=""/>
              </a:rPr>
              <a:t>, inquiries, bookings) </a:t>
            </a:r>
            <a:r>
              <a:rPr lang="en-US" sz="4800" b="1" spc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ea"/>
                <a:ea typeface="+mj-ea"/>
                <a:cs typeface=""/>
              </a:rPr>
              <a:t>ordered in time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6694263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6380273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Search Sessions</a:t>
            </a:r>
            <a:endParaRPr dirty="0"/>
          </a:p>
        </p:txBody>
      </p:sp>
      <p:sp>
        <p:nvSpPr>
          <p:cNvPr id="29" name="Rectangle 28"/>
          <p:cNvSpPr/>
          <p:nvPr/>
        </p:nvSpPr>
        <p:spPr>
          <a:xfrm>
            <a:off x="1074025" y="10400794"/>
            <a:ext cx="22373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10237904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8680483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8718513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</a:t>
            </a:r>
            <a:r>
              <a:rPr lang="is-IS" b="1" dirty="0">
                <a:solidFill>
                  <a:srgbClr val="F8621F"/>
                </a:solidFill>
                <a:latin typeface="+mj-ea"/>
                <a:ea typeface="+mj-ea"/>
              </a:rPr>
              <a:t>11691507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                    4831342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8004575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7866901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39605" y="9488021"/>
            <a:ext cx="2973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>
                <a:latin typeface="+mj-ea"/>
                <a:ea typeface="+mj-ea"/>
                <a:cs typeface="Calibri"/>
              </a:rPr>
              <a:t>Session 1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979665" y="7744753"/>
            <a:ext cx="22284280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 sz="4800" b="1" spc="0" noProof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ea"/>
                <a:ea typeface="+mj-ea"/>
                <a:cs typeface=""/>
              </a:rPr>
              <a:t>Session ends when there is more than 30 min inactivity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205011" y="10671061"/>
            <a:ext cx="1981200" cy="21772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Rectangle 19"/>
          <p:cNvSpPr/>
          <p:nvPr/>
        </p:nvSpPr>
        <p:spPr>
          <a:xfrm>
            <a:off x="15793948" y="9529251"/>
            <a:ext cx="2973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Session 2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357411" y="10978430"/>
            <a:ext cx="2973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>
                <a:latin typeface="+mj-ea"/>
                <a:ea typeface="+mj-ea"/>
              </a:rPr>
              <a:t>2 hours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979665" y="3317968"/>
            <a:ext cx="22284280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 sz="4800" b="1" spc="0" noProof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ea"/>
                <a:ea typeface="+mj-ea"/>
                <a:cs typeface=""/>
              </a:rPr>
              <a:t>We only use clicks that have &gt;30 sec page view time (no accidental clicks)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08708" y="5264498"/>
            <a:ext cx="1600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10237904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8680483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 </a:t>
            </a:r>
            <a:r>
              <a:rPr lang="en-US" b="1" dirty="0">
                <a:solidFill>
                  <a:srgbClr val="F8621F"/>
                </a:solidFill>
                <a:latin typeface="+mj-ea"/>
              </a:rPr>
              <a:t>24675234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   8718513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</a:t>
            </a:r>
            <a:r>
              <a:rPr lang="is-IS" b="1" dirty="0">
                <a:solidFill>
                  <a:srgbClr val="F8621F"/>
                </a:solidFill>
                <a:latin typeface="+mj-ea"/>
                <a:ea typeface="+mj-ea"/>
              </a:rPr>
              <a:t>11691507</a:t>
            </a:r>
            <a:endParaRPr lang="en-US" b="1" dirty="0">
              <a:solidFill>
                <a:srgbClr val="F8621F"/>
              </a:solidFill>
              <a:latin typeface="+mj-ea"/>
              <a:ea typeface="+mj-e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94954" y="6108567"/>
            <a:ext cx="2973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+mj-ea"/>
                <a:ea typeface="+mj-ea"/>
              </a:rPr>
              <a:t>45sec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57140" y="6094575"/>
            <a:ext cx="2973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>
                <a:latin typeface="+mj-ea"/>
                <a:ea typeface="+mj-ea"/>
              </a:rPr>
              <a:t>54sec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26117" y="6094575"/>
            <a:ext cx="2973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>
                <a:latin typeface="+mj-ea"/>
                <a:ea typeface="+mj-ea"/>
              </a:rPr>
              <a:t>4sec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792350" y="6091775"/>
            <a:ext cx="2973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>
                <a:latin typeface="+mj-ea"/>
                <a:ea typeface="+mj-ea"/>
              </a:rPr>
              <a:t>82sec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121805" y="6108567"/>
            <a:ext cx="2973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>
                <a:latin typeface="+mj-ea"/>
                <a:ea typeface="+mj-ea"/>
              </a:rPr>
              <a:t>32sec</a:t>
            </a:r>
            <a:endParaRPr lang="en-US" dirty="0">
              <a:latin typeface="+mj-ea"/>
              <a:ea typeface="+mj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130164" y="4943506"/>
            <a:ext cx="1023251" cy="1120292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/>
          <p:nvPr/>
        </p:nvCxnSpPr>
        <p:spPr>
          <a:xfrm flipV="1">
            <a:off x="7130164" y="4943506"/>
            <a:ext cx="1023251" cy="1120292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38958391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3331425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Training</a:t>
            </a:r>
            <a:endParaRPr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749891" y="3022447"/>
            <a:ext cx="13822947" cy="641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Example search session: </a:t>
            </a:r>
          </a:p>
          <a:p>
            <a:pPr marL="0" lvl="0" indent="0">
              <a:lnSpc>
                <a:spcPct val="100000"/>
              </a:lnSpc>
              <a:buClr>
                <a:srgbClr val="8C73D0"/>
              </a:buClr>
              <a:buNone/>
              <a:defRPr/>
            </a:pPr>
            <a:r>
              <a:rPr lang="en-US" sz="4400" b="1" spc="0" dirty="0">
                <a:solidFill>
                  <a:srgbClr val="F8621F"/>
                </a:solidFill>
                <a:latin typeface="+mj-ea"/>
                <a:cs typeface=""/>
              </a:rPr>
              <a:t>Listing8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,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8621F"/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Listing1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,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8621F"/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Listing2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, </a:t>
            </a:r>
            <a:r>
              <a:rPr lang="en-US" sz="4400" b="1" spc="0" dirty="0">
                <a:solidFill>
                  <a:srgbClr val="F8621F"/>
                </a:solidFill>
                <a:latin typeface="+mj-ea"/>
                <a:cs typeface=""/>
              </a:rPr>
              <a:t>Listing6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Century Gothic"/>
              <a:ea typeface="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14091" y="9080662"/>
            <a:ext cx="3209533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sz="4400" b="1" spc="0" dirty="0">
                <a:solidFill>
                  <a:srgbClr val="F8621F"/>
                </a:solidFill>
                <a:latin typeface="Circular Air Pro"/>
                <a:cs typeface=""/>
              </a:rPr>
              <a:t>L8 </a:t>
            </a:r>
            <a:r>
              <a:rPr lang="en-US" sz="5000" b="1" kern="1200" spc="0" dirty="0">
                <a:solidFill>
                  <a:srgbClr val="F8621F"/>
                </a:solidFill>
                <a:latin typeface="Calibri"/>
                <a:ea typeface=""/>
                <a:cs typeface=""/>
              </a:rPr>
              <a:t>L1  L2 L6</a:t>
            </a:r>
            <a:endParaRPr lang="en-US" sz="5000" kern="1200" spc="0" dirty="0">
              <a:solidFill>
                <a:srgbClr val="1F497D">
                  <a:lumMod val="65000"/>
                </a:srgb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43" name="Down Arrow 42"/>
          <p:cNvSpPr/>
          <p:nvPr/>
        </p:nvSpPr>
        <p:spPr>
          <a:xfrm>
            <a:off x="3352791" y="7859897"/>
            <a:ext cx="499608" cy="1101190"/>
          </a:xfrm>
          <a:prstGeom prst="downArrow">
            <a:avLst/>
          </a:prstGeom>
          <a:solidFill>
            <a:srgbClr val="FFFFFF"/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95930" y="6845491"/>
            <a:ext cx="377667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sz="5000" kern="1200" spc="0" dirty="0">
                <a:solidFill>
                  <a:schemeClr val="tx1"/>
                </a:solidFill>
                <a:latin typeface="Calibri"/>
                <a:ea typeface=""/>
                <a:cs typeface=""/>
              </a:rPr>
              <a:t>current listing</a:t>
            </a:r>
          </a:p>
        </p:txBody>
      </p:sp>
      <p:sp>
        <p:nvSpPr>
          <p:cNvPr id="45" name="Left Brace 44"/>
          <p:cNvSpPr/>
          <p:nvPr/>
        </p:nvSpPr>
        <p:spPr>
          <a:xfrm rot="16200000">
            <a:off x="3270267" y="9106299"/>
            <a:ext cx="644146" cy="2584963"/>
          </a:xfrm>
          <a:prstGeom prst="leftBrac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5930" y="11015492"/>
            <a:ext cx="3873176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sz="5000" kern="1200" spc="0" dirty="0">
                <a:solidFill>
                  <a:schemeClr val="tx1"/>
                </a:solidFill>
                <a:latin typeface="Calibri"/>
                <a:ea typeface=""/>
                <a:cs typeface=""/>
              </a:rPr>
              <a:t>neighborhood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9769642" y="6828511"/>
            <a:ext cx="13968" cy="568433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48" name="Oval 47"/>
          <p:cNvSpPr/>
          <p:nvPr/>
        </p:nvSpPr>
        <p:spPr>
          <a:xfrm>
            <a:off x="12824023" y="7108597"/>
            <a:ext cx="1188720" cy="1188720"/>
          </a:xfrm>
          <a:prstGeom prst="ellipse">
            <a:avLst/>
          </a:prstGeom>
          <a:solidFill>
            <a:srgbClr val="FF82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L1</a:t>
            </a:r>
          </a:p>
        </p:txBody>
      </p:sp>
      <p:sp>
        <p:nvSpPr>
          <p:cNvPr id="49" name="Oval 48"/>
          <p:cNvSpPr/>
          <p:nvPr/>
        </p:nvSpPr>
        <p:spPr>
          <a:xfrm>
            <a:off x="16761258" y="7291137"/>
            <a:ext cx="1188720" cy="1188720"/>
          </a:xfrm>
          <a:prstGeom prst="ellipse">
            <a:avLst/>
          </a:prstGeom>
          <a:solidFill>
            <a:srgbClr val="FF82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0" dirty="0">
                <a:solidFill>
                  <a:srgbClr val="000000"/>
                </a:solidFill>
                <a:latin typeface="Calibri"/>
                <a:ea typeface=""/>
                <a:cs typeface="Calibri"/>
              </a:rPr>
              <a:t>L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6</a:t>
            </a:r>
          </a:p>
        </p:txBody>
      </p:sp>
      <p:sp>
        <p:nvSpPr>
          <p:cNvPr id="50" name="Oval 49"/>
          <p:cNvSpPr/>
          <p:nvPr/>
        </p:nvSpPr>
        <p:spPr>
          <a:xfrm>
            <a:off x="16703835" y="9382000"/>
            <a:ext cx="1188720" cy="1188720"/>
          </a:xfrm>
          <a:prstGeom prst="ellipse">
            <a:avLst/>
          </a:prstGeom>
          <a:solidFill>
            <a:srgbClr val="FF82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0" dirty="0">
                <a:solidFill>
                  <a:srgbClr val="000000"/>
                </a:solidFill>
                <a:latin typeface="Calibri"/>
                <a:ea typeface=""/>
                <a:cs typeface="Calibri"/>
              </a:rPr>
              <a:t>L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8</a:t>
            </a:r>
          </a:p>
        </p:txBody>
      </p:sp>
      <p:sp>
        <p:nvSpPr>
          <p:cNvPr id="51" name="Oval 50"/>
          <p:cNvSpPr/>
          <p:nvPr/>
        </p:nvSpPr>
        <p:spPr>
          <a:xfrm>
            <a:off x="14013750" y="9532134"/>
            <a:ext cx="1188720" cy="1188720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RND</a:t>
            </a:r>
          </a:p>
        </p:txBody>
      </p:sp>
      <p:sp>
        <p:nvSpPr>
          <p:cNvPr id="52" name="Oval 51"/>
          <p:cNvSpPr/>
          <p:nvPr/>
        </p:nvSpPr>
        <p:spPr>
          <a:xfrm>
            <a:off x="11805047" y="9012380"/>
            <a:ext cx="1188720" cy="1188720"/>
          </a:xfrm>
          <a:prstGeom prst="ellipse">
            <a:avLst/>
          </a:prstGeom>
          <a:solidFill>
            <a:srgbClr val="FF82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L2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150499" y="11851187"/>
            <a:ext cx="384271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pc="0" dirty="0">
                <a:solidFill>
                  <a:srgbClr val="000000"/>
                </a:solidFill>
                <a:latin typeface="Calibri"/>
                <a:ea typeface=""/>
                <a:cs typeface=""/>
              </a:rPr>
              <a:t>embedding space</a:t>
            </a:r>
          </a:p>
        </p:txBody>
      </p:sp>
      <p:sp>
        <p:nvSpPr>
          <p:cNvPr id="54" name="Oval 53"/>
          <p:cNvSpPr/>
          <p:nvPr/>
        </p:nvSpPr>
        <p:spPr>
          <a:xfrm>
            <a:off x="14788597" y="6928886"/>
            <a:ext cx="1188720" cy="1188720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RND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11088686" y="2662286"/>
          <a:ext cx="10207209" cy="1320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Equation" r:id="rId4" imgW="2148480" imgH="264960" progId="Equation.3">
                  <p:embed/>
                </p:oleObj>
              </mc:Choice>
              <mc:Fallback>
                <p:oleObj name="Equation" r:id="rId4" imgW="2148480" imgH="264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8686" y="2662286"/>
                        <a:ext cx="10207209" cy="132093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>
                        <a:solidFill>
                          <a:srgbClr val="558ED5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11090274" y="4244138"/>
          <a:ext cx="7967747" cy="127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Equation" r:id="rId6" imgW="1737000" imgH="264960" progId="Equation.3">
                  <p:embed/>
                </p:oleObj>
              </mc:Choice>
              <mc:Fallback>
                <p:oleObj name="Equation" r:id="rId6" imgW="1737000" imgH="264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0274" y="4244138"/>
                        <a:ext cx="7967747" cy="127022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>
                        <a:solidFill>
                          <a:srgbClr val="558ED5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17315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0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0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0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0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0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0.05 -0.03241 " pathEditMode="relative" ptsTypes="AA">
                                      <p:cBhvr>
                                        <p:cTn id="7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04722 0.03704 " pathEditMode="relative" ptsTypes="AA">
                                      <p:cBhvr>
                                        <p:cTn id="7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-0.03241 L -0.01979 0.0064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1944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5185E-6 L -0.01458 -0.0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0.03472 7.40741E-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3472 -4.07407E-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59259E-6 L 0.03472 -2.59259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472 0 " pathEditMode="relative" ptsTypes="AA">
                                      <p:cBhvr>
                                        <p:cTn id="9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79 0.00648 L -0.06545 -1.85185E-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32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L 0.04097 0.00995 " pathEditMode="relative" ptsTypes="AA">
                                      <p:cBhvr>
                                        <p:cTn id="9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45 -3.33333E-6 L -0.02483 -0.0129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648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4027 0.01018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22 0.03703 L 0.08871 0.06851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157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83 -0.01296 L -0.06042 -0.03264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72 0.06851 L 0.07761 0.10416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782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8 -0.03333 L 0.00017 -0.07894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2 -4.07407E-6 L 0.08004 -0.00023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-23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2 7.40741E-7 L 0.08003 -0.00023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-23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2 -2.59259E-6 L 0.08004 -0.00023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-23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2 -4.44444E-6 L 0.08003 -0.00023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97 0.00995 L 0.06684 -0.00139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" y="-57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61 0.10417 L 0.0474 0.11713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28 0.01018 L -0.04878 0.04977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1968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0.11713 L 0.06267 0.06851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-0.0368 0.01111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0" y="556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68 0.06852 L 0.08906 0.05788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06 0.05787 L 0.07917 0.08681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" y="1435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7894 L 0.00816 -0.09699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4" grpId="0"/>
      <p:bldP spid="44" grpId="1"/>
      <p:bldP spid="44" grpId="2"/>
      <p:bldP spid="45" grpId="0" animBg="1"/>
      <p:bldP spid="45" grpId="1" animBg="1"/>
      <p:bldP spid="45" grpId="2" animBg="1"/>
      <p:bldP spid="46" grpId="0"/>
      <p:bldP spid="46" grpId="1"/>
      <p:bldP spid="46" grpId="2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9" grpId="0" animBg="1"/>
      <p:bldP spid="50" grpId="0" animBg="1"/>
      <p:bldP spid="50" grpId="1" animBg="1"/>
      <p:bldP spid="50" grpId="2" animBg="1"/>
      <p:bldP spid="50" grpId="3" animBg="1"/>
      <p:bldP spid="50" grpId="4" animBg="1"/>
      <p:bldP spid="51" grpId="0" animBg="1"/>
      <p:bldP spid="51" grpId="1" animBg="1"/>
      <p:bldP spid="52" grpId="0" animBg="1"/>
      <p:bldP spid="52" grpId="1" animBg="1"/>
      <p:bldP spid="54" grpId="0" animBg="1"/>
      <p:bldP spid="54" grpId="1" animBg="1"/>
      <p:bldP spid="54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body" idx="14"/>
          </p:nvPr>
        </p:nvSpPr>
        <p:spPr>
          <a:xfrm>
            <a:off x="749891" y="1272308"/>
            <a:ext cx="6985001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Airbnb</a:t>
            </a:r>
            <a:endParaRPr dirty="0"/>
          </a:p>
        </p:txBody>
      </p:sp>
      <p:sp>
        <p:nvSpPr>
          <p:cNvPr id="239" name="Shape 239"/>
          <p:cNvSpPr>
            <a:spLocks noGrp="1"/>
          </p:cNvSpPr>
          <p:nvPr>
            <p:ph type="body" idx="15"/>
          </p:nvPr>
        </p:nvSpPr>
        <p:spPr>
          <a:xfrm>
            <a:off x="749891" y="10561776"/>
            <a:ext cx="6985001" cy="5539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Connect guests with hosts</a:t>
            </a:r>
            <a:endParaRPr dirty="0"/>
          </a:p>
        </p:txBody>
      </p:sp>
      <p:sp>
        <p:nvSpPr>
          <p:cNvPr id="240" name="Shape 240"/>
          <p:cNvSpPr>
            <a:spLocks noGrp="1"/>
          </p:cNvSpPr>
          <p:nvPr>
            <p:ph type="body" idx="16"/>
          </p:nvPr>
        </p:nvSpPr>
        <p:spPr>
          <a:xfrm>
            <a:off x="749891" y="2722145"/>
            <a:ext cx="8459423" cy="590931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sz="4000" i="0" spc="-119">
                <a:solidFill>
                  <a:schemeClr val="accent3"/>
                </a:solidFill>
              </a:defRPr>
            </a:pPr>
            <a:r>
              <a:rPr lang="en-US" sz="4000" b="1" i="0" dirty="0"/>
              <a:t>Worldwide Accommodations Leader</a:t>
            </a:r>
            <a:r>
              <a:rPr lang="en-US" sz="4000" i="0" dirty="0"/>
              <a:t> </a:t>
            </a: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rPr lang="en-US" sz="4000" b="1" i="0" dirty="0">
                <a:latin typeface="+mj-lt"/>
              </a:rPr>
              <a:t>4M listings </a:t>
            </a:r>
            <a:r>
              <a:rPr lang="en-US" sz="4000" b="1" i="0" dirty="0"/>
              <a:t>in 190 Countries</a:t>
            </a: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rPr lang="en-US" sz="4000" b="1" i="0" dirty="0">
                <a:latin typeface="+mj-lt"/>
              </a:rPr>
              <a:t>2M guest </a:t>
            </a:r>
            <a:r>
              <a:rPr lang="en-US" sz="4000" b="1" i="0" dirty="0"/>
              <a:t>stay at Airbnb every night </a:t>
            </a: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endParaRPr lang="en-US" sz="2000" i="0" dirty="0"/>
          </a:p>
          <a:p>
            <a:pPr>
              <a:spcBef>
                <a:spcPts val="3000"/>
              </a:spcBef>
              <a:defRPr sz="4000" i="0" spc="-119">
                <a:solidFill>
                  <a:schemeClr val="accent3"/>
                </a:solidFill>
              </a:defRPr>
            </a:pPr>
            <a:r>
              <a:rPr lang="en-US" sz="4000" b="1" i="0" dirty="0"/>
              <a:t>2-sided Marketplace</a:t>
            </a:r>
            <a:r>
              <a:rPr lang="en-US" sz="4000" i="0" dirty="0"/>
              <a:t>: </a:t>
            </a: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rPr lang="en-US" sz="4000" b="1" i="0" dirty="0">
                <a:solidFill>
                  <a:srgbClr val="00B0F0"/>
                </a:solidFill>
                <a:latin typeface="+mj-lt"/>
              </a:rPr>
              <a:t>Hosts</a:t>
            </a:r>
            <a:r>
              <a:rPr lang="en-US" sz="4000" b="1" i="0" dirty="0"/>
              <a:t>: </a:t>
            </a:r>
            <a:r>
              <a:rPr lang="en-US" sz="4000" i="0" dirty="0"/>
              <a:t>looking to rent their space</a:t>
            </a: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rPr lang="en-US" sz="4000" b="1" i="0" dirty="0">
                <a:solidFill>
                  <a:srgbClr val="00B050"/>
                </a:solidFill>
                <a:latin typeface="+mj-lt"/>
              </a:rPr>
              <a:t>Guests</a:t>
            </a:r>
            <a:r>
              <a:rPr lang="en-US" sz="4000" b="1" i="0" dirty="0"/>
              <a:t>: </a:t>
            </a:r>
            <a:r>
              <a:rPr lang="en-US" sz="4000" i="0" dirty="0"/>
              <a:t>looking for a place to stay</a:t>
            </a:r>
          </a:p>
        </p:txBody>
      </p:sp>
      <p:sp>
        <p:nvSpPr>
          <p:cNvPr id="2" name="Rectangle 1"/>
          <p:cNvSpPr/>
          <p:nvPr/>
        </p:nvSpPr>
        <p:spPr>
          <a:xfrm>
            <a:off x="662807" y="9746390"/>
            <a:ext cx="1886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0"/>
              </a:spcBef>
              <a:defRPr sz="4000" i="0" spc="-119">
                <a:solidFill>
                  <a:schemeClr val="accent3"/>
                </a:solidFill>
              </a:defRPr>
            </a:pPr>
            <a:r>
              <a:rPr lang="en-US"/>
              <a:t>Our job: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48737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3331425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Training</a:t>
            </a:r>
            <a:endParaRPr dirty="0"/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749891" y="2844798"/>
            <a:ext cx="14674593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Skip-gram model (word2vec)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4456" y="4084925"/>
            <a:ext cx="17671143" cy="89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4042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5583131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After Training</a:t>
            </a:r>
            <a:endParaRPr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49891" y="2844798"/>
            <a:ext cx="21267898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Can calculate similarity between any two</a:t>
            </a:r>
            <a:r>
              <a:rPr lang="en-US" sz="4800" b="1" spc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ea"/>
                <a:ea typeface="+mj-ea"/>
                <a:cs typeface=""/>
              </a:rPr>
              <a:t> listings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541" y="4141138"/>
            <a:ext cx="17155887" cy="930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46587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5583131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After Training</a:t>
            </a:r>
            <a:endParaRPr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49891" y="2844798"/>
            <a:ext cx="21267898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Can cluster listings: California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99" y="4097583"/>
            <a:ext cx="8062716" cy="87973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551" y="4097583"/>
            <a:ext cx="15657259" cy="87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974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117742"/>
            <a:ext cx="17425411" cy="86177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word2vec Modifications that Worked for us</a:t>
            </a:r>
            <a:endParaRPr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749891" y="2844798"/>
            <a:ext cx="20305372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8C73D0"/>
              </a:buClr>
              <a:buNone/>
            </a:pPr>
            <a:r>
              <a:rPr lang="en-US" sz="6000" b="1" spc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ea"/>
                <a:ea typeface="+mj-ea"/>
                <a:cs typeface=""/>
              </a:rPr>
              <a:t>1. Not all interactions between two </a:t>
            </a:r>
            <a:r>
              <a:rPr lang="en-US" sz="6000" b="1" spc="0" dirty="0">
                <a:solidFill>
                  <a:srgbClr val="F8621F"/>
                </a:solidFill>
                <a:latin typeface="+mj-ea"/>
                <a:ea typeface="+mj-ea"/>
                <a:cs typeface=""/>
              </a:rPr>
              <a:t>listings </a:t>
            </a:r>
            <a:r>
              <a:rPr lang="en-US" sz="6000" b="1" spc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ea"/>
                <a:ea typeface="+mj-ea"/>
                <a:cs typeface=""/>
              </a:rPr>
              <a:t>are the same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lang="en-US" sz="4800" b="1" spc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lang="en-US" sz="4800" b="1" spc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749891" y="9656481"/>
            <a:ext cx="9765710" cy="268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 defTabSz="914400" hangingPunct="1">
              <a:lnSpc>
                <a:spcPct val="120000"/>
              </a:lnSpc>
              <a:spcBef>
                <a:spcPts val="600"/>
              </a:spcBef>
              <a:buClr>
                <a:srgbClr val="FF651D"/>
              </a:buClr>
              <a:buFont typeface="Arial" charset="0"/>
              <a:buChar char="•"/>
              <a:defRPr/>
            </a:pPr>
            <a:r>
              <a:rPr lang="en-US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 </a:t>
            </a:r>
            <a:r>
              <a:rPr lang="en-US" sz="4400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co-click</a:t>
            </a:r>
            <a:r>
              <a:rPr lang="en-US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 </a:t>
            </a:r>
            <a:r>
              <a:rPr lang="mr-IN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–</a:t>
            </a:r>
            <a:r>
              <a:rPr lang="en-US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 default weight </a:t>
            </a:r>
          </a:p>
          <a:p>
            <a:pPr marL="571500" indent="-571500" algn="l" defTabSz="914400" hangingPunct="1">
              <a:lnSpc>
                <a:spcPct val="120000"/>
              </a:lnSpc>
              <a:spcBef>
                <a:spcPts val="600"/>
              </a:spcBef>
              <a:buClr>
                <a:srgbClr val="FF651D"/>
              </a:buClr>
              <a:buFont typeface="Arial" charset="0"/>
              <a:buChar char="•"/>
              <a:defRPr/>
            </a:pPr>
            <a:r>
              <a:rPr lang="en-US" sz="4400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 co-inquiry</a:t>
            </a:r>
            <a:r>
              <a:rPr lang="en-US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 </a:t>
            </a:r>
            <a:r>
              <a:rPr lang="mr-IN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–</a:t>
            </a:r>
            <a:r>
              <a:rPr lang="en-US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 larger weight</a:t>
            </a:r>
          </a:p>
          <a:p>
            <a:pPr marL="571500" indent="-571500" algn="l" defTabSz="914400" hangingPunct="1">
              <a:lnSpc>
                <a:spcPct val="120000"/>
              </a:lnSpc>
              <a:spcBef>
                <a:spcPts val="600"/>
              </a:spcBef>
              <a:buClr>
                <a:srgbClr val="FF651D"/>
              </a:buClr>
              <a:buFont typeface="Arial" charset="0"/>
              <a:buChar char="•"/>
              <a:defRPr/>
            </a:pPr>
            <a:r>
              <a:rPr lang="en-US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 </a:t>
            </a:r>
            <a:r>
              <a:rPr lang="en-US" sz="4400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booking</a:t>
            </a:r>
            <a:r>
              <a:rPr lang="en-US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 </a:t>
            </a:r>
            <a:r>
              <a:rPr lang="en-US" sz="4400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sessions</a:t>
            </a:r>
            <a:r>
              <a:rPr lang="en-US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 </a:t>
            </a:r>
            <a:r>
              <a:rPr lang="mr-IN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–</a:t>
            </a:r>
            <a:r>
              <a:rPr lang="en-US" sz="4400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Calibri"/>
              </a:rPr>
              <a:t> larger weight</a:t>
            </a:r>
            <a:endParaRPr lang="en-US" sz="4400" b="1" kern="1200" spc="0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9891" y="8430636"/>
            <a:ext cx="6736139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spc="0" dirty="0">
                <a:solidFill>
                  <a:srgbClr val="00B050"/>
                </a:solidFill>
                <a:latin typeface="+mj-ea"/>
                <a:cs typeface=""/>
              </a:rPr>
              <a:t>Positive interactions</a:t>
            </a:r>
            <a:endParaRPr lang="en-US" sz="5400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36027" y="4572171"/>
            <a:ext cx="15297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5473823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2582727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5473823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 2582727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 5473823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5473823</a:t>
            </a:r>
            <a:endParaRPr lang="en-US" b="1" dirty="0">
              <a:solidFill>
                <a:srgbClr val="008000"/>
              </a:solidFill>
              <a:latin typeface="+mj-ea"/>
              <a:ea typeface="+mj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2238" y="5662443"/>
            <a:ext cx="5086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6251934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9257649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03033" y="4575363"/>
            <a:ext cx="4366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co-click session: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03032" y="6762295"/>
            <a:ext cx="6935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sessions that end in booking: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03033" y="5623339"/>
            <a:ext cx="4366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co-inquiry session: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38455" y="6800499"/>
            <a:ext cx="15297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5473823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2582727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5473823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 2582727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8621F"/>
                </a:solidFill>
                <a:latin typeface="+mj-ea"/>
                <a:ea typeface="+mj-ea"/>
              </a:rPr>
              <a:t>    5473823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 </a:t>
            </a:r>
            <a:r>
              <a:rPr lang="en-US" b="1" dirty="0">
                <a:solidFill>
                  <a:srgbClr val="00B050"/>
                </a:solidFill>
                <a:latin typeface="+mj-ea"/>
                <a:ea typeface="+mj-ea"/>
              </a:rPr>
              <a:t>5473823</a:t>
            </a:r>
          </a:p>
        </p:txBody>
      </p:sp>
    </p:spTree>
    <p:extLst>
      <p:ext uri="{BB962C8B-B14F-4D97-AF65-F5344CB8AC3E}">
        <p14:creationId xmlns:p14="http://schemas.microsoft.com/office/powerpoint/2010/main" val="22219175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 txBox="1">
            <a:spLocks/>
          </p:cNvSpPr>
          <p:nvPr/>
        </p:nvSpPr>
        <p:spPr>
          <a:xfrm>
            <a:off x="749891" y="2844798"/>
            <a:ext cx="20305372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8C73D0"/>
              </a:buClr>
              <a:buNone/>
            </a:pPr>
            <a:r>
              <a:rPr lang="en-US" sz="6000" b="1" spc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ea"/>
                <a:ea typeface="+mj-ea"/>
                <a:cs typeface=""/>
              </a:rPr>
              <a:t>2. Better </a:t>
            </a:r>
            <a:r>
              <a:rPr lang="en-US" sz="6000" b="1" spc="0" dirty="0">
                <a:solidFill>
                  <a:srgbClr val="FF0000"/>
                </a:solidFill>
                <a:latin typeface="+mj-ea"/>
                <a:ea typeface="+mj-ea"/>
                <a:cs typeface=""/>
              </a:rPr>
              <a:t>negative sampling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lang="en-US" sz="4800" b="1" spc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lang="en-US" sz="4800" b="1" spc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	</a:t>
            </a:r>
          </a:p>
        </p:txBody>
      </p:sp>
      <p:sp>
        <p:nvSpPr>
          <p:cNvPr id="14" name="Shape 221"/>
          <p:cNvSpPr>
            <a:spLocks noGrp="1"/>
          </p:cNvSpPr>
          <p:nvPr>
            <p:ph type="body" idx="13"/>
          </p:nvPr>
        </p:nvSpPr>
        <p:spPr>
          <a:xfrm>
            <a:off x="749891" y="1117742"/>
            <a:ext cx="17425411" cy="86177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word2vec Modifications that Worked for us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1939019" y="4919157"/>
            <a:ext cx="19116244" cy="515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800" b="1" dirty="0">
                <a:solidFill>
                  <a:srgbClr val="54595B"/>
                </a:solidFill>
                <a:latin typeface="Circular Air Pro"/>
                <a:ea typeface="Circular Air Pro"/>
              </a:rPr>
              <a:t>Random </a:t>
            </a:r>
            <a:r>
              <a:rPr lang="en-US" sz="4800" b="1" dirty="0">
                <a:solidFill>
                  <a:srgbClr val="FF0000"/>
                </a:solidFill>
                <a:latin typeface="Circular Air Pro"/>
                <a:ea typeface="Circular Air Pro"/>
              </a:rPr>
              <a:t>negatives</a:t>
            </a:r>
            <a:r>
              <a:rPr lang="en-US" sz="4800" b="1" dirty="0">
                <a:solidFill>
                  <a:srgbClr val="54595B"/>
                </a:solidFill>
                <a:latin typeface="Circular Air Pro"/>
                <a:ea typeface="Circular Air Pro"/>
              </a:rPr>
              <a:t>: </a:t>
            </a:r>
            <a:r>
              <a:rPr lang="en-US" sz="4800" dirty="0">
                <a:solidFill>
                  <a:srgbClr val="54595B"/>
                </a:solidFill>
                <a:latin typeface="Circular Air Pro"/>
                <a:ea typeface="Circular Air Pro"/>
              </a:rPr>
              <a:t>probability of sampling a negative from same city very low (not a problem if you have 1-2 cities but we have thousands)</a:t>
            </a:r>
          </a:p>
          <a:p>
            <a:pPr marL="571500" lvl="5" indent="-571500" algn="l" hangingPunct="1">
              <a:spcBef>
                <a:spcPts val="42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800" b="1" dirty="0">
                <a:solidFill>
                  <a:srgbClr val="54595B"/>
                </a:solidFill>
                <a:latin typeface="Circular Air Pro"/>
                <a:ea typeface="Circular Air Pro"/>
              </a:rPr>
              <a:t>Random </a:t>
            </a:r>
            <a:r>
              <a:rPr lang="en-US" sz="4800" b="1" dirty="0">
                <a:solidFill>
                  <a:srgbClr val="FF0000"/>
                </a:solidFill>
                <a:latin typeface="Circular Air Pro"/>
                <a:ea typeface="Circular Air Pro"/>
              </a:rPr>
              <a:t>negatives from same city</a:t>
            </a:r>
            <a:r>
              <a:rPr lang="en-US" sz="4800" b="1" dirty="0">
                <a:solidFill>
                  <a:srgbClr val="54595B"/>
                </a:solidFill>
                <a:latin typeface="Circular Air Pro"/>
                <a:ea typeface="Circular Air Pro"/>
              </a:rPr>
              <a:t>:</a:t>
            </a:r>
            <a:r>
              <a:rPr lang="en-US" sz="4800" dirty="0">
                <a:solidFill>
                  <a:srgbClr val="54595B"/>
                </a:solidFill>
                <a:latin typeface="Circular Air Pro"/>
                <a:ea typeface="Circular Air Pro"/>
              </a:rPr>
              <a:t> leads to better within city listing similarities</a:t>
            </a:r>
          </a:p>
          <a:p>
            <a:pPr marL="571500" lvl="5" indent="-571500" algn="l" hangingPunct="1">
              <a:spcBef>
                <a:spcPts val="42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800" dirty="0">
                <a:solidFill>
                  <a:srgbClr val="54595B"/>
                </a:solidFill>
                <a:latin typeface="Circular Air Pro"/>
                <a:ea typeface="Circular Air Pro"/>
              </a:rPr>
              <a:t>Analogous to learning word vectors when data comes from many languages</a:t>
            </a:r>
          </a:p>
        </p:txBody>
      </p:sp>
    </p:spTree>
    <p:extLst>
      <p:ext uri="{BB962C8B-B14F-4D97-AF65-F5344CB8AC3E}">
        <p14:creationId xmlns:p14="http://schemas.microsoft.com/office/powerpoint/2010/main" val="61476799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749891" y="2844798"/>
            <a:ext cx="21267898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Can Find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Similar Listings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6792" y="3008634"/>
            <a:ext cx="3507608" cy="3250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6552" y="6440304"/>
            <a:ext cx="3507608" cy="32947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2192" y="2945803"/>
            <a:ext cx="3410188" cy="331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197" y="6507005"/>
            <a:ext cx="3402177" cy="3161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6552" y="9975454"/>
            <a:ext cx="3507608" cy="32592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42" y="4697308"/>
            <a:ext cx="7311039" cy="65883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9927" y="9975455"/>
            <a:ext cx="3486914" cy="32592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9862" y="4812632"/>
            <a:ext cx="7800270" cy="6400800"/>
          </a:xfrm>
          <a:prstGeom prst="rect">
            <a:avLst/>
          </a:prstGeom>
        </p:spPr>
      </p:pic>
      <p:sp>
        <p:nvSpPr>
          <p:cNvPr id="14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5040419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Applications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85115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5040419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Applications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49891" y="2844798"/>
            <a:ext cx="21267898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"/>
              </a:rPr>
              <a:t>Similar Listings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891" y="4927024"/>
            <a:ext cx="6592717" cy="57056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916" y="8388823"/>
            <a:ext cx="12849726" cy="4487796"/>
          </a:xfrm>
          <a:prstGeom prst="rect">
            <a:avLst/>
          </a:prstGeom>
        </p:spPr>
      </p:pic>
      <p:sp>
        <p:nvSpPr>
          <p:cNvPr id="16" name="Shape 221"/>
          <p:cNvSpPr>
            <a:spLocks noGrp="1"/>
          </p:cNvSpPr>
          <p:nvPr>
            <p:ph type="body" idx="13"/>
          </p:nvPr>
        </p:nvSpPr>
        <p:spPr>
          <a:xfrm>
            <a:off x="21640611" y="10320392"/>
            <a:ext cx="1432123" cy="624658"/>
          </a:xfrm>
          <a:prstGeom prst="rect">
            <a:avLst/>
          </a:prstGeom>
        </p:spPr>
        <p:txBody>
          <a:bodyPr/>
          <a:lstStyle/>
          <a:p>
            <a:r>
              <a:rPr lang="en-US" sz="5000" dirty="0"/>
              <a:t>After</a:t>
            </a:r>
            <a:endParaRPr sz="5000" dirty="0"/>
          </a:p>
        </p:txBody>
      </p:sp>
      <p:sp>
        <p:nvSpPr>
          <p:cNvPr id="17" name="Shape 221"/>
          <p:cNvSpPr>
            <a:spLocks noGrp="1"/>
          </p:cNvSpPr>
          <p:nvPr>
            <p:ph type="body" idx="13"/>
          </p:nvPr>
        </p:nvSpPr>
        <p:spPr>
          <a:xfrm>
            <a:off x="21640611" y="4862266"/>
            <a:ext cx="1822102" cy="624658"/>
          </a:xfrm>
          <a:prstGeom prst="rect">
            <a:avLst/>
          </a:prstGeom>
        </p:spPr>
        <p:txBody>
          <a:bodyPr/>
          <a:lstStyle/>
          <a:p>
            <a:r>
              <a:rPr lang="en-US" sz="5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Before</a:t>
            </a:r>
            <a:endParaRPr sz="5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9916" y="3138029"/>
            <a:ext cx="12849726" cy="44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7513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Bookable-Passions_London_Hardy_150422_0746_RET-filtered.jpeg"/>
          <p:cNvPicPr>
            <a:picLocks noGrp="1" noChangeAspect="1"/>
          </p:cNvPicPr>
          <p:nvPr>
            <p:ph type="pic" idx="13"/>
          </p:nvPr>
        </p:nvPicPr>
        <p:blipFill>
          <a:blip r:embed="rId2" cstate="email">
            <a:alphaModFix amt="19867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8" name="Shape 218"/>
          <p:cNvSpPr>
            <a:spLocks noGrp="1"/>
          </p:cNvSpPr>
          <p:nvPr>
            <p:ph type="body" idx="14"/>
          </p:nvPr>
        </p:nvSpPr>
        <p:spPr>
          <a:xfrm>
            <a:off x="2043242" y="6246010"/>
            <a:ext cx="20325756" cy="12493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Query Embeddings in Search</a:t>
            </a:r>
            <a:endParaRPr dirty="0"/>
          </a:p>
        </p:txBody>
      </p:sp>
      <p:sp>
        <p:nvSpPr>
          <p:cNvPr id="219" name="Shape 219"/>
          <p:cNvSpPr/>
          <p:nvPr/>
        </p:nvSpPr>
        <p:spPr>
          <a:xfrm>
            <a:off x="382736" y="393650"/>
            <a:ext cx="23618528" cy="12954100"/>
          </a:xfrm>
          <a:prstGeom prst="rect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84835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7708008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Query Embeddings</a:t>
            </a:r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14023636" y="3262667"/>
            <a:ext cx="6603673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b="1" kern="1200" spc="0" dirty="0">
                <a:solidFill>
                  <a:schemeClr val="tx1"/>
                </a:solidFill>
                <a:latin typeface="+mj-ea"/>
                <a:ea typeface="+mj-ea"/>
                <a:cs typeface=""/>
              </a:rPr>
              <a:t>embedding: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86116" y="388471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b="1" kern="1200" spc="0" dirty="0">
                <a:solidFill>
                  <a:srgbClr val="00B050"/>
                </a:solidFill>
                <a:latin typeface="+mj-ea"/>
                <a:ea typeface="+mj-ea"/>
                <a:cs typeface=""/>
              </a:rPr>
              <a:t>Query (</a:t>
            </a:r>
            <a:r>
              <a:rPr lang="en-US" b="1" kern="1200" spc="0" dirty="0" err="1">
                <a:solidFill>
                  <a:srgbClr val="00B050"/>
                </a:solidFill>
                <a:latin typeface="+mj-ea"/>
                <a:ea typeface="+mj-ea"/>
                <a:cs typeface=""/>
              </a:rPr>
              <a:t>geo_id</a:t>
            </a:r>
            <a:r>
              <a:rPr lang="en-US" b="1" kern="1200" spc="0" dirty="0">
                <a:solidFill>
                  <a:srgbClr val="00B050"/>
                </a:solidFill>
                <a:latin typeface="+mj-ea"/>
                <a:ea typeface="+mj-ea"/>
                <a:cs typeface=""/>
              </a:rPr>
              <a:t> available)</a:t>
            </a:r>
          </a:p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b="1" kern="1200" spc="0" dirty="0">
                <a:solidFill>
                  <a:schemeClr val="tx1"/>
                </a:solidFill>
                <a:latin typeface="+mj-ea"/>
                <a:ea typeface="+mj-ea"/>
                <a:cs typeface=""/>
              </a:rPr>
              <a:t>San Francisco, California, USA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1068449" y="4554981"/>
            <a:ext cx="2214413" cy="11864"/>
          </a:xfrm>
          <a:prstGeom prst="straightConnector1">
            <a:avLst/>
          </a:prstGeom>
          <a:noFill/>
          <a:ln w="76200" cap="flat" cmpd="sng" algn="ctr">
            <a:solidFill>
              <a:schemeClr val="tx1">
                <a:alpha val="80000"/>
              </a:schemeClr>
            </a:solidFill>
            <a:prstDash val="solid"/>
            <a:tailEnd type="arrow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</p:cxn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4117003" y="4177067"/>
          <a:ext cx="6809535" cy="732671"/>
        </p:xfrm>
        <a:graphic>
          <a:graphicData uri="http://schemas.openxmlformats.org/drawingml/2006/table">
            <a:tbl>
              <a:tblPr firstRow="1" bandRow="1"/>
              <a:tblGrid>
                <a:gridCol w="1361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671"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1.1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7.2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0.8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3.1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1531836" y="9730983"/>
            <a:ext cx="1939470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defTabSz="914400" hangingPunct="1">
              <a:lnSpc>
                <a:spcPct val="120000"/>
              </a:lnSpc>
              <a:spcBef>
                <a:spcPts val="600"/>
              </a:spcBef>
              <a:buClr>
                <a:srgbClr val="FF651D"/>
              </a:buClr>
              <a:buFont typeface="Wingdings 2" pitchFamily="18" charset="2"/>
              <a:buChar char=""/>
              <a:defRPr/>
            </a:pP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 Represent </a:t>
            </a:r>
            <a:r>
              <a:rPr lang="en-US" b="1" kern="1200" spc="0" dirty="0">
                <a:solidFill>
                  <a:srgbClr val="0070C0"/>
                </a:solidFill>
                <a:latin typeface="Century Gothic"/>
                <a:ea typeface=""/>
                <a:cs typeface="Calibri"/>
              </a:rPr>
              <a:t>queries</a:t>
            </a:r>
            <a:r>
              <a:rPr lang="en-US" kern="1200" spc="0" dirty="0">
                <a:solidFill>
                  <a:srgbClr val="0070C0"/>
                </a:solidFill>
                <a:latin typeface="Century Gothic"/>
                <a:ea typeface=""/>
                <a:cs typeface="Calibri"/>
              </a:rPr>
              <a:t> </a:t>
            </a: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as </a:t>
            </a:r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numeric vectors</a:t>
            </a:r>
          </a:p>
          <a:p>
            <a:pPr marL="342900" indent="-342900" algn="l" defTabSz="914400" hangingPunct="1">
              <a:lnSpc>
                <a:spcPct val="120000"/>
              </a:lnSpc>
              <a:spcBef>
                <a:spcPts val="600"/>
              </a:spcBef>
              <a:buClr>
                <a:srgbClr val="FF651D"/>
              </a:buClr>
              <a:buFont typeface="Wingdings 2" pitchFamily="18" charset="2"/>
              <a:buChar char=""/>
              <a:defRPr/>
            </a:pP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 Vectors need to be learned using training data (</a:t>
            </a:r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search sessions</a:t>
            </a: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)</a:t>
            </a:r>
          </a:p>
          <a:p>
            <a:pPr marL="342900" indent="-342900" algn="l" defTabSz="914400" hangingPunct="1">
              <a:lnSpc>
                <a:spcPct val="120000"/>
              </a:lnSpc>
              <a:spcBef>
                <a:spcPts val="600"/>
              </a:spcBef>
              <a:buClr>
                <a:srgbClr val="FF651D"/>
              </a:buClr>
              <a:buFont typeface="Wingdings 2" pitchFamily="18" charset="2"/>
              <a:buChar char=""/>
              <a:defRPr/>
            </a:pP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 We want queries with </a:t>
            </a:r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similar contexts </a:t>
            </a:r>
            <a:r>
              <a:rPr lang="en-US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to have </a:t>
            </a:r>
            <a:r>
              <a:rPr lang="en-US" b="1" kern="1200" spc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"/>
                <a:cs typeface="Calibri"/>
              </a:rPr>
              <a:t>similar vector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930269" y="6094937"/>
            <a:ext cx="6603673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b="1" kern="1200" spc="0" dirty="0">
                <a:solidFill>
                  <a:schemeClr val="tx1"/>
                </a:solidFill>
                <a:latin typeface="+mj-ea"/>
                <a:ea typeface="+mj-ea"/>
                <a:cs typeface=""/>
              </a:rPr>
              <a:t>embedding: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38469" y="671698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b="1" kern="1200" spc="0" dirty="0">
                <a:solidFill>
                  <a:srgbClr val="0070C0"/>
                </a:solidFill>
                <a:latin typeface="+mj-ea"/>
                <a:ea typeface="+mj-ea"/>
                <a:cs typeface=""/>
              </a:rPr>
              <a:t>Query (</a:t>
            </a:r>
            <a:r>
              <a:rPr lang="en-US" b="1" kern="1200" spc="0" dirty="0" err="1">
                <a:solidFill>
                  <a:srgbClr val="0070C0"/>
                </a:solidFill>
                <a:latin typeface="+mj-ea"/>
                <a:ea typeface="+mj-ea"/>
                <a:cs typeface=""/>
              </a:rPr>
              <a:t>geo_id</a:t>
            </a:r>
            <a:r>
              <a:rPr lang="en-US" b="1" kern="1200" spc="0" dirty="0">
                <a:solidFill>
                  <a:srgbClr val="0070C0"/>
                </a:solidFill>
                <a:latin typeface="+mj-ea"/>
                <a:ea typeface="+mj-ea"/>
                <a:cs typeface=""/>
              </a:rPr>
              <a:t> not available)</a:t>
            </a:r>
          </a:p>
          <a:p>
            <a:pPr algn="l" defTabSz="914400" hangingPunct="1">
              <a:lnSpc>
                <a:spcPct val="100000"/>
              </a:lnSpc>
              <a:spcBef>
                <a:spcPts val="0"/>
              </a:spcBef>
            </a:pPr>
            <a:r>
              <a:rPr lang="en-US" b="1" kern="1200" spc="0" dirty="0">
                <a:solidFill>
                  <a:schemeClr val="tx1"/>
                </a:solidFill>
                <a:latin typeface="+mj-ea"/>
                <a:ea typeface="+mj-ea"/>
                <a:cs typeface=""/>
              </a:rPr>
              <a:t>Skiing France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975082" y="7387251"/>
            <a:ext cx="2214413" cy="11864"/>
          </a:xfrm>
          <a:prstGeom prst="straightConnector1">
            <a:avLst/>
          </a:prstGeom>
          <a:noFill/>
          <a:ln w="76200" cap="flat" cmpd="sng" algn="ctr">
            <a:solidFill>
              <a:schemeClr val="tx1">
                <a:alpha val="80000"/>
              </a:schemeClr>
            </a:solidFill>
            <a:prstDash val="solid"/>
            <a:tailEnd type="arrow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</p:cxn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4023636" y="7009337"/>
          <a:ext cx="6809535" cy="732671"/>
        </p:xfrm>
        <a:graphic>
          <a:graphicData uri="http://schemas.openxmlformats.org/drawingml/2006/table">
            <a:tbl>
              <a:tblPr firstRow="1" bandRow="1"/>
              <a:tblGrid>
                <a:gridCol w="1361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671"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0.7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3.4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2.8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0.1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2.2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42355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6380273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Search Sessions</a:t>
            </a:r>
            <a:endParaRPr dirty="0"/>
          </a:p>
        </p:txBody>
      </p:sp>
      <p:sp>
        <p:nvSpPr>
          <p:cNvPr id="12" name="Rectangle 11"/>
          <p:cNvSpPr/>
          <p:nvPr/>
        </p:nvSpPr>
        <p:spPr>
          <a:xfrm>
            <a:off x="1706181" y="4345917"/>
            <a:ext cx="22373804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0070C0"/>
                </a:solidFill>
                <a:latin typeface="+mj-ea"/>
                <a:ea typeface="+mj-ea"/>
              </a:rPr>
              <a:t>skiing_germany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+mj-ea"/>
                <a:ea typeface="+mj-ea"/>
              </a:rPr>
              <a:t>geo_fs2342f61IHgQ</a:t>
            </a:r>
          </a:p>
          <a:p>
            <a:pPr algn="l"/>
            <a:endParaRPr lang="en-US" b="1" dirty="0">
              <a:solidFill>
                <a:srgbClr val="008000"/>
              </a:solidFill>
              <a:latin typeface="+mj-ea"/>
              <a:ea typeface="+mj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06181" y="5543815"/>
            <a:ext cx="22373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winter_wanderland    winter_wonderland    winter_wonderland_neitherlands     skiing </a:t>
            </a:r>
            <a:r>
              <a:rPr lang="en-US" b="1" dirty="0">
                <a:solidFill>
                  <a:srgbClr val="00B050"/>
                </a:solidFill>
                <a:latin typeface="+mj-ea"/>
                <a:ea typeface="+mj-ea"/>
              </a:rPr>
              <a:t>geo_f23432dfHf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06181" y="7414580"/>
            <a:ext cx="22373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portugal_surfing        </a:t>
            </a:r>
            <a:r>
              <a:rPr lang="en-US" b="1" dirty="0" err="1">
                <a:solidFill>
                  <a:srgbClr val="0070C0"/>
                </a:solidFill>
                <a:latin typeface="+mj-ea"/>
                <a:ea typeface="+mj-ea"/>
              </a:rPr>
              <a:t>portugal_surf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   </a:t>
            </a:r>
            <a:r>
              <a:rPr lang="en-US" b="1" dirty="0" err="1">
                <a:solidFill>
                  <a:srgbClr val="00B050"/>
                </a:solidFill>
                <a:latin typeface="+mj-ea"/>
                <a:ea typeface="+mj-ea"/>
              </a:rPr>
              <a:t>geo_MgsRQfBOHA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 </a:t>
            </a:r>
            <a:r>
              <a:rPr lang="en-US" b="1" dirty="0">
                <a:solidFill>
                  <a:srgbClr val="00B050"/>
                </a:solidFill>
                <a:latin typeface="+mj-ea"/>
                <a:ea typeface="+mj-ea"/>
              </a:rPr>
              <a:t>geo_Hw0RU41424Da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1305" y="4374702"/>
            <a:ext cx="1670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S1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9891" y="5584246"/>
            <a:ext cx="167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S2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9891" y="7472151"/>
            <a:ext cx="167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S3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06181" y="9326424"/>
            <a:ext cx="21563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grant_park_chicago      lollapalooza        </a:t>
            </a:r>
            <a:r>
              <a:rPr lang="en-US" b="1" dirty="0" err="1">
                <a:solidFill>
                  <a:srgbClr val="0070C0"/>
                </a:solidFill>
                <a:latin typeface="+mj-ea"/>
                <a:ea typeface="+mj-ea"/>
              </a:rPr>
              <a:t>grant_park_chicago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</a:t>
            </a:r>
            <a:r>
              <a:rPr lang="en-US" b="1" dirty="0">
                <a:solidFill>
                  <a:srgbClr val="00B050"/>
                </a:solidFill>
                <a:latin typeface="+mj-ea"/>
                <a:ea typeface="+mj-ea"/>
              </a:rPr>
              <a:t>geo_LIq58sDogRHf1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9891" y="9393727"/>
            <a:ext cx="167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S4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06181" y="11076739"/>
            <a:ext cx="22373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B050"/>
                </a:solidFill>
                <a:latin typeface="+mj-ea"/>
                <a:ea typeface="+mj-ea"/>
              </a:rPr>
              <a:t>geo_Kyvb07vZg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+mj-ea"/>
                <a:ea typeface="+mj-ea"/>
              </a:rPr>
              <a:t>french_quarter_mardi_gras</a:t>
            </a:r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+mj-ea"/>
                <a:ea typeface="+mj-ea"/>
              </a:rPr>
              <a:t>geo_ChIJf5407f1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49891" y="11156021"/>
            <a:ext cx="167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+mj-ea"/>
                <a:ea typeface="+mj-ea"/>
                <a:cs typeface="Calibri"/>
              </a:rPr>
              <a:t>S5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749891" y="2844798"/>
            <a:ext cx="20305372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 sz="4800" b="1" spc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ea"/>
                <a:ea typeface="+mj-ea"/>
                <a:cs typeface=""/>
              </a:rPr>
              <a:t>Actions by single user (queries) ordered in time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892003" y="8159949"/>
            <a:ext cx="3844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Peniche</a:t>
            </a:r>
            <a:r>
              <a:rPr lang="en-US" dirty="0"/>
              <a:t>, Portugal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15781" y="3918066"/>
            <a:ext cx="5295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Garmisch-Partenkirchen</a:t>
            </a:r>
          </a:p>
        </p:txBody>
      </p:sp>
    </p:spTree>
    <p:extLst>
      <p:ext uri="{BB962C8B-B14F-4D97-AF65-F5344CB8AC3E}">
        <p14:creationId xmlns:p14="http://schemas.microsoft.com/office/powerpoint/2010/main" val="97808510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493499" y="760217"/>
            <a:ext cx="7089248" cy="886397"/>
          </a:xfrm>
          <a:prstGeom prst="rect">
            <a:avLst/>
          </a:prstGeom>
        </p:spPr>
        <p:txBody>
          <a:bodyPr/>
          <a:lstStyle/>
          <a:p>
            <a:r>
              <a:rPr lang="en-US" sz="7200" b="1" dirty="0"/>
              <a:t>Search At Airbnb</a:t>
            </a:r>
            <a:endParaRPr lang="en-US" sz="72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69" y="3839108"/>
            <a:ext cx="20515873" cy="96051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42759" y="2145075"/>
            <a:ext cx="16044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9" dirty="0">
                <a:solidFill>
                  <a:srgbClr val="B4A76C">
                    <a:hueOff val="-3059091"/>
                    <a:satOff val="67567"/>
                    <a:lumOff val="11176"/>
                  </a:srgbClr>
                </a:solidFill>
                <a:latin typeface="Circular Air Pro Black"/>
                <a:ea typeface="Circular Air Pro Black"/>
                <a:cs typeface="Circular Air Pro Black"/>
                <a:sym typeface="Circular Air Pro Black"/>
              </a:rPr>
              <a:t>query: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744967" y="2926859"/>
            <a:ext cx="2690" cy="673838"/>
          </a:xfrm>
          <a:prstGeom prst="straightConnector1">
            <a:avLst/>
          </a:prstGeom>
          <a:noFill/>
          <a:ln w="57150" cap="flat" cmpd="sng" algn="ctr">
            <a:solidFill>
              <a:schemeClr val="tx1">
                <a:alpha val="80000"/>
              </a:schemeClr>
            </a:solidFill>
            <a:prstDash val="solid"/>
            <a:tailEnd type="arrow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</p:cxnSp>
      <p:sp>
        <p:nvSpPr>
          <p:cNvPr id="8" name="Rectangle 7"/>
          <p:cNvSpPr/>
          <p:nvPr/>
        </p:nvSpPr>
        <p:spPr>
          <a:xfrm>
            <a:off x="6547174" y="2200475"/>
            <a:ext cx="8126769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dirty="0">
                <a:solidFill>
                  <a:srgbClr val="54595B"/>
                </a:solidFill>
                <a:latin typeface="Circular Air Pro"/>
                <a:ea typeface="Circular Air Pro"/>
              </a:rPr>
              <a:t>location, dates, guests, map, filters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17710" y="6669434"/>
            <a:ext cx="1755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9" dirty="0">
                <a:solidFill>
                  <a:srgbClr val="B4A76C">
                    <a:hueOff val="-3059091"/>
                    <a:satOff val="67567"/>
                    <a:lumOff val="11176"/>
                  </a:srgbClr>
                </a:solidFill>
                <a:latin typeface="Circular Air Pro Black"/>
                <a:ea typeface="Circular Air Pro Black"/>
                <a:cs typeface="Circular Air Pro Black"/>
                <a:sym typeface="Circular Air Pro Black"/>
              </a:rPr>
              <a:t>results: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7710" y="10522977"/>
            <a:ext cx="1755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9">
                <a:solidFill>
                  <a:srgbClr val="B4A76C">
                    <a:hueOff val="-3059091"/>
                    <a:satOff val="67567"/>
                    <a:lumOff val="11176"/>
                  </a:srgbClr>
                </a:solidFill>
                <a:latin typeface="Circular Air Pro Black"/>
                <a:ea typeface="Circular Air Pro Black"/>
                <a:cs typeface="Circular Air Pro Black"/>
                <a:sym typeface="Circular Air Pro Black"/>
              </a:rPr>
              <a:t>results: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54019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49891" y="1528074"/>
            <a:ext cx="5583131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After Training</a:t>
            </a:r>
            <a:endParaRPr dirty="0"/>
          </a:p>
        </p:txBody>
      </p:sp>
      <p:sp>
        <p:nvSpPr>
          <p:cNvPr id="25" name="Rectangle 24"/>
          <p:cNvSpPr/>
          <p:nvPr/>
        </p:nvSpPr>
        <p:spPr>
          <a:xfrm>
            <a:off x="987723" y="5325053"/>
            <a:ext cx="22373804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+mj-ea"/>
                <a:ea typeface="+mj-ea"/>
              </a:rPr>
              <a:t>mardi_gras </a:t>
            </a:r>
          </a:p>
          <a:p>
            <a:pPr algn="l"/>
            <a:endParaRPr 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algn="l"/>
            <a:endParaRPr 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algn="l"/>
            <a:endParaRPr 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algn="l"/>
            <a:r>
              <a:rPr lang="en-US" b="1" dirty="0">
                <a:solidFill>
                  <a:srgbClr val="00B050"/>
                </a:solidFill>
                <a:latin typeface="+mj-ea"/>
                <a:ea typeface="+mj-ea"/>
              </a:rPr>
              <a:t>geo_ChIJf5407BG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749891" y="2844798"/>
            <a:ext cx="20305372" cy="248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C73D0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 sz="4800" b="1" spc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ea"/>
                <a:ea typeface="+mj-ea"/>
                <a:cs typeface=""/>
              </a:rPr>
              <a:t>We can calculate similarities between queries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+mj-ea"/>
              <a:ea typeface="+mj-ea"/>
              <a:cs typeface="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2174624" y="8477124"/>
          <a:ext cx="6809535" cy="732671"/>
        </p:xfrm>
        <a:graphic>
          <a:graphicData uri="http://schemas.openxmlformats.org/drawingml/2006/table">
            <a:tbl>
              <a:tblPr firstRow="1" bandRow="1"/>
              <a:tblGrid>
                <a:gridCol w="1361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671"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1.1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7.2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0.8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3.1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2174624" y="5325053"/>
          <a:ext cx="6809535" cy="732671"/>
        </p:xfrm>
        <a:graphic>
          <a:graphicData uri="http://schemas.openxmlformats.org/drawingml/2006/table">
            <a:tbl>
              <a:tblPr firstRow="1" bandRow="1"/>
              <a:tblGrid>
                <a:gridCol w="1361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671"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1.2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7.1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0.8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1pPr>
                      <a:lvl2pPr marL="0" marR="0" indent="228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2pPr>
                      <a:lvl3pPr marL="0" marR="0" indent="457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3pPr>
                      <a:lvl4pPr marL="0" marR="0" indent="685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4pPr>
                      <a:lvl5pPr marL="0" marR="0" indent="9144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5pPr>
                      <a:lvl6pPr marL="0" marR="0" indent="11430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6pPr>
                      <a:lvl7pPr marL="0" marR="0" indent="13716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7pPr>
                      <a:lvl8pPr marL="0" marR="0" indent="16002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8pPr>
                      <a:lvl9pPr marL="0" marR="0" indent="1828800" algn="r" defTabSz="825500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-35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entury Gothic"/>
                          <a:ea typeface=""/>
                          <a:cs typeface=""/>
                          <a:sym typeface="Circular Air Pro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solidFill>
                            <a:schemeClr val="accent5"/>
                          </a:solidFill>
                        </a:rPr>
                        <a:t>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1276573" y="9209795"/>
            <a:ext cx="811485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French Quarter, New Orleans, LA, United States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557620" y="6528946"/>
            <a:ext cx="21771" cy="1480457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Rectangle 6"/>
          <p:cNvSpPr/>
          <p:nvPr/>
        </p:nvSpPr>
        <p:spPr>
          <a:xfrm>
            <a:off x="15817223" y="6944258"/>
            <a:ext cx="1575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+mj-ea"/>
              </a:rPr>
              <a:t>0.993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hape 221"/>
          <p:cNvSpPr>
            <a:spLocks noGrp="1"/>
          </p:cNvSpPr>
          <p:nvPr>
            <p:ph type="body" idx="13"/>
          </p:nvPr>
        </p:nvSpPr>
        <p:spPr>
          <a:xfrm>
            <a:off x="6333022" y="11488488"/>
            <a:ext cx="11725967" cy="886397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3000"/>
              </a:spcBef>
              <a:defRPr sz="4000" i="0" spc="-119">
                <a:solidFill>
                  <a:srgbClr val="565A5C"/>
                </a:solidFill>
              </a:defRPr>
            </a:pPr>
            <a:r>
              <a:rPr lang="en-US" sz="7200" b="1" spc="-119" dirty="0">
                <a:solidFill>
                  <a:srgbClr val="565A5C"/>
                </a:solidFill>
                <a:latin typeface="Circular Air Pro"/>
              </a:rPr>
              <a:t>Autocomplete (Type-ahead)</a:t>
            </a:r>
          </a:p>
        </p:txBody>
      </p:sp>
      <p:sp>
        <p:nvSpPr>
          <p:cNvPr id="11" name="Shape 221"/>
          <p:cNvSpPr>
            <a:spLocks noGrp="1"/>
          </p:cNvSpPr>
          <p:nvPr>
            <p:ph type="body" idx="13"/>
          </p:nvPr>
        </p:nvSpPr>
        <p:spPr>
          <a:xfrm>
            <a:off x="987723" y="11500338"/>
            <a:ext cx="4910575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Application: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833099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21"/>
          <p:cNvSpPr>
            <a:spLocks noGrp="1"/>
          </p:cNvSpPr>
          <p:nvPr>
            <p:ph type="body" idx="13"/>
          </p:nvPr>
        </p:nvSpPr>
        <p:spPr>
          <a:xfrm>
            <a:off x="749892" y="7293273"/>
            <a:ext cx="1432123" cy="624658"/>
          </a:xfrm>
          <a:prstGeom prst="rect">
            <a:avLst/>
          </a:prstGeom>
        </p:spPr>
        <p:txBody>
          <a:bodyPr/>
          <a:lstStyle/>
          <a:p>
            <a:r>
              <a:rPr lang="en-US" sz="5000" dirty="0"/>
              <a:t>After</a:t>
            </a:r>
            <a:endParaRPr sz="5000" dirty="0"/>
          </a:p>
        </p:txBody>
      </p:sp>
      <p:sp>
        <p:nvSpPr>
          <p:cNvPr id="11" name="Shape 221"/>
          <p:cNvSpPr>
            <a:spLocks noGrp="1"/>
          </p:cNvSpPr>
          <p:nvPr>
            <p:ph type="body" idx="13"/>
          </p:nvPr>
        </p:nvSpPr>
        <p:spPr>
          <a:xfrm>
            <a:off x="749892" y="933633"/>
            <a:ext cx="1822102" cy="624658"/>
          </a:xfrm>
          <a:prstGeom prst="rect">
            <a:avLst/>
          </a:prstGeom>
        </p:spPr>
        <p:txBody>
          <a:bodyPr/>
          <a:lstStyle/>
          <a:p>
            <a:r>
              <a:rPr lang="en-US" sz="5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Before</a:t>
            </a:r>
            <a:endParaRPr sz="5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0892" y="7293273"/>
            <a:ext cx="13580643" cy="5267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799" y="789254"/>
            <a:ext cx="14385079" cy="58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89551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21"/>
          <p:cNvSpPr>
            <a:spLocks noGrp="1"/>
          </p:cNvSpPr>
          <p:nvPr>
            <p:ph type="body" idx="13"/>
          </p:nvPr>
        </p:nvSpPr>
        <p:spPr>
          <a:xfrm>
            <a:off x="749892" y="7293273"/>
            <a:ext cx="1432123" cy="624658"/>
          </a:xfrm>
          <a:prstGeom prst="rect">
            <a:avLst/>
          </a:prstGeom>
        </p:spPr>
        <p:txBody>
          <a:bodyPr/>
          <a:lstStyle/>
          <a:p>
            <a:r>
              <a:rPr lang="en-US" sz="5000" dirty="0"/>
              <a:t>After</a:t>
            </a:r>
            <a:endParaRPr sz="5000" dirty="0"/>
          </a:p>
        </p:txBody>
      </p:sp>
      <p:sp>
        <p:nvSpPr>
          <p:cNvPr id="11" name="Shape 221"/>
          <p:cNvSpPr>
            <a:spLocks noGrp="1"/>
          </p:cNvSpPr>
          <p:nvPr>
            <p:ph type="body" idx="13"/>
          </p:nvPr>
        </p:nvSpPr>
        <p:spPr>
          <a:xfrm>
            <a:off x="749892" y="933633"/>
            <a:ext cx="1822102" cy="624658"/>
          </a:xfrm>
          <a:prstGeom prst="rect">
            <a:avLst/>
          </a:prstGeom>
        </p:spPr>
        <p:txBody>
          <a:bodyPr/>
          <a:lstStyle/>
          <a:p>
            <a:r>
              <a:rPr lang="en-US" sz="5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Before</a:t>
            </a:r>
            <a:endParaRPr sz="5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39" y="717065"/>
            <a:ext cx="14057179" cy="5996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6238" y="7293273"/>
            <a:ext cx="14057179" cy="1249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7075" y="8349389"/>
            <a:ext cx="12276230" cy="44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50006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21"/>
          <p:cNvSpPr>
            <a:spLocks noGrp="1"/>
          </p:cNvSpPr>
          <p:nvPr>
            <p:ph type="body" idx="13"/>
          </p:nvPr>
        </p:nvSpPr>
        <p:spPr>
          <a:xfrm>
            <a:off x="749892" y="7293273"/>
            <a:ext cx="1432123" cy="624658"/>
          </a:xfrm>
          <a:prstGeom prst="rect">
            <a:avLst/>
          </a:prstGeom>
        </p:spPr>
        <p:txBody>
          <a:bodyPr/>
          <a:lstStyle/>
          <a:p>
            <a:r>
              <a:rPr lang="en-US" sz="5000" dirty="0"/>
              <a:t>After</a:t>
            </a:r>
            <a:endParaRPr sz="5000" dirty="0"/>
          </a:p>
        </p:txBody>
      </p:sp>
      <p:sp>
        <p:nvSpPr>
          <p:cNvPr id="11" name="Shape 221"/>
          <p:cNvSpPr>
            <a:spLocks noGrp="1"/>
          </p:cNvSpPr>
          <p:nvPr>
            <p:ph type="body" idx="13"/>
          </p:nvPr>
        </p:nvSpPr>
        <p:spPr>
          <a:xfrm>
            <a:off x="749892" y="933633"/>
            <a:ext cx="1822102" cy="624658"/>
          </a:xfrm>
          <a:prstGeom prst="rect">
            <a:avLst/>
          </a:prstGeom>
        </p:spPr>
        <p:txBody>
          <a:bodyPr/>
          <a:lstStyle/>
          <a:p>
            <a:r>
              <a:rPr lang="en-US" sz="5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Before</a:t>
            </a:r>
            <a:endParaRPr sz="5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2818" y="7533413"/>
            <a:ext cx="13684489" cy="5390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047" y="842202"/>
            <a:ext cx="13948260" cy="64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73790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21"/>
          <p:cNvSpPr>
            <a:spLocks noGrp="1"/>
          </p:cNvSpPr>
          <p:nvPr>
            <p:ph type="body" idx="13"/>
          </p:nvPr>
        </p:nvSpPr>
        <p:spPr>
          <a:xfrm>
            <a:off x="749892" y="7293273"/>
            <a:ext cx="1432123" cy="624658"/>
          </a:xfrm>
          <a:prstGeom prst="rect">
            <a:avLst/>
          </a:prstGeom>
        </p:spPr>
        <p:txBody>
          <a:bodyPr/>
          <a:lstStyle/>
          <a:p>
            <a:r>
              <a:rPr lang="en-US" sz="5000" dirty="0"/>
              <a:t>After</a:t>
            </a:r>
            <a:endParaRPr sz="5000" dirty="0"/>
          </a:p>
        </p:txBody>
      </p:sp>
      <p:sp>
        <p:nvSpPr>
          <p:cNvPr id="11" name="Shape 221"/>
          <p:cNvSpPr>
            <a:spLocks noGrp="1"/>
          </p:cNvSpPr>
          <p:nvPr>
            <p:ph type="body" idx="13"/>
          </p:nvPr>
        </p:nvSpPr>
        <p:spPr>
          <a:xfrm>
            <a:off x="749892" y="933633"/>
            <a:ext cx="1822102" cy="624658"/>
          </a:xfrm>
          <a:prstGeom prst="rect">
            <a:avLst/>
          </a:prstGeom>
        </p:spPr>
        <p:txBody>
          <a:bodyPr/>
          <a:lstStyle/>
          <a:p>
            <a:r>
              <a:rPr lang="en-US" sz="5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Before</a:t>
            </a:r>
            <a:endParaRPr sz="5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0362" y="1245962"/>
            <a:ext cx="13774244" cy="54361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9059" y="7293273"/>
            <a:ext cx="13485547" cy="52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413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body" idx="13"/>
          </p:nvPr>
        </p:nvSpPr>
        <p:spPr>
          <a:xfrm>
            <a:off x="749891" y="1300795"/>
            <a:ext cx="6985001" cy="874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Questions?</a:t>
            </a:r>
            <a:endParaRPr dirty="0"/>
          </a:p>
        </p:txBody>
      </p:sp>
      <p:sp>
        <p:nvSpPr>
          <p:cNvPr id="233" name="Shape 233"/>
          <p:cNvSpPr>
            <a:spLocks noGrp="1"/>
          </p:cNvSpPr>
          <p:nvPr>
            <p:ph type="body" idx="14"/>
          </p:nvPr>
        </p:nvSpPr>
        <p:spPr>
          <a:xfrm>
            <a:off x="749891" y="8445500"/>
            <a:ext cx="6985001" cy="3927229"/>
          </a:xfrm>
          <a:prstGeom prst="rect">
            <a:avLst/>
          </a:prstGeom>
        </p:spPr>
        <p:txBody>
          <a:bodyPr/>
          <a:lstStyle/>
          <a:p>
            <a:r>
              <a:rPr lang="en-US" sz="5400"/>
              <a:t>We </a:t>
            </a:r>
            <a:r>
              <a:rPr lang="en-US" sz="5400" dirty="0"/>
              <a:t>are hiring ML Scientists</a:t>
            </a:r>
          </a:p>
          <a:p>
            <a:endParaRPr lang="en-US" dirty="0"/>
          </a:p>
          <a:p>
            <a:r>
              <a:rPr lang="en-US" dirty="0"/>
              <a:t>Contact me:</a:t>
            </a:r>
          </a:p>
          <a:p>
            <a:r>
              <a:rPr lang="en-US" dirty="0" err="1"/>
              <a:t>mihajlo.grbovic@airbnb.com</a:t>
            </a:r>
            <a:endParaRPr dirty="0"/>
          </a:p>
        </p:txBody>
      </p:sp>
      <p:sp>
        <p:nvSpPr>
          <p:cNvPr id="6" name="Shape 233"/>
          <p:cNvSpPr>
            <a:spLocks noGrp="1"/>
          </p:cNvSpPr>
          <p:nvPr>
            <p:ph type="body" idx="14"/>
          </p:nvPr>
        </p:nvSpPr>
        <p:spPr>
          <a:xfrm>
            <a:off x="749891" y="3346800"/>
            <a:ext cx="6985001" cy="13644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Press questions:</a:t>
            </a:r>
          </a:p>
          <a:p>
            <a:r>
              <a:rPr lang="en-US" dirty="0" err="1"/>
              <a:t>press@airbnb.com</a:t>
            </a:r>
            <a:endParaRPr dirty="0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9947630" y="4333892"/>
            <a:ext cx="4488739" cy="507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16" y="11841"/>
                </a:moveTo>
                <a:cubicBezTo>
                  <a:pt x="17292" y="12604"/>
                  <a:pt x="16714" y="13258"/>
                  <a:pt x="15906" y="13548"/>
                </a:cubicBezTo>
                <a:cubicBezTo>
                  <a:pt x="15509" y="13690"/>
                  <a:pt x="15076" y="13740"/>
                  <a:pt x="14636" y="13695"/>
                </a:cubicBezTo>
                <a:cubicBezTo>
                  <a:pt x="14214" y="13652"/>
                  <a:pt x="13799" y="13526"/>
                  <a:pt x="13367" y="13312"/>
                </a:cubicBezTo>
                <a:cubicBezTo>
                  <a:pt x="12770" y="13014"/>
                  <a:pt x="12165" y="12557"/>
                  <a:pt x="11483" y="11888"/>
                </a:cubicBezTo>
                <a:cubicBezTo>
                  <a:pt x="12568" y="10704"/>
                  <a:pt x="13245" y="9612"/>
                  <a:pt x="13495" y="8640"/>
                </a:cubicBezTo>
                <a:cubicBezTo>
                  <a:pt x="13610" y="8196"/>
                  <a:pt x="13634" y="7776"/>
                  <a:pt x="13567" y="7391"/>
                </a:cubicBezTo>
                <a:cubicBezTo>
                  <a:pt x="13503" y="7020"/>
                  <a:pt x="13355" y="6683"/>
                  <a:pt x="13127" y="6389"/>
                </a:cubicBezTo>
                <a:cubicBezTo>
                  <a:pt x="12620" y="5735"/>
                  <a:pt x="11746" y="5345"/>
                  <a:pt x="10789" y="5345"/>
                </a:cubicBezTo>
                <a:cubicBezTo>
                  <a:pt x="9832" y="5345"/>
                  <a:pt x="8958" y="5735"/>
                  <a:pt x="8451" y="6389"/>
                </a:cubicBezTo>
                <a:cubicBezTo>
                  <a:pt x="8223" y="6683"/>
                  <a:pt x="8075" y="7020"/>
                  <a:pt x="8011" y="7391"/>
                </a:cubicBezTo>
                <a:cubicBezTo>
                  <a:pt x="7944" y="7775"/>
                  <a:pt x="7968" y="8195"/>
                  <a:pt x="8082" y="8639"/>
                </a:cubicBezTo>
                <a:cubicBezTo>
                  <a:pt x="8333" y="9612"/>
                  <a:pt x="9010" y="10703"/>
                  <a:pt x="10094" y="11888"/>
                </a:cubicBezTo>
                <a:cubicBezTo>
                  <a:pt x="9413" y="12557"/>
                  <a:pt x="8808" y="13014"/>
                  <a:pt x="8210" y="13312"/>
                </a:cubicBezTo>
                <a:cubicBezTo>
                  <a:pt x="7779" y="13526"/>
                  <a:pt x="7364" y="13652"/>
                  <a:pt x="6942" y="13695"/>
                </a:cubicBezTo>
                <a:cubicBezTo>
                  <a:pt x="6502" y="13740"/>
                  <a:pt x="6068" y="13690"/>
                  <a:pt x="5672" y="13548"/>
                </a:cubicBezTo>
                <a:cubicBezTo>
                  <a:pt x="4864" y="13258"/>
                  <a:pt x="4285" y="12604"/>
                  <a:pt x="4162" y="11841"/>
                </a:cubicBezTo>
                <a:cubicBezTo>
                  <a:pt x="4101" y="11468"/>
                  <a:pt x="4148" y="11108"/>
                  <a:pt x="4309" y="10708"/>
                </a:cubicBezTo>
                <a:cubicBezTo>
                  <a:pt x="4368" y="10561"/>
                  <a:pt x="4437" y="10416"/>
                  <a:pt x="4523" y="10245"/>
                </a:cubicBezTo>
                <a:cubicBezTo>
                  <a:pt x="4644" y="10002"/>
                  <a:pt x="4773" y="9755"/>
                  <a:pt x="4898" y="9516"/>
                </a:cubicBezTo>
                <a:lnTo>
                  <a:pt x="4914" y="9484"/>
                </a:lnTo>
                <a:cubicBezTo>
                  <a:pt x="6055" y="7297"/>
                  <a:pt x="7278" y="5080"/>
                  <a:pt x="8552" y="2894"/>
                </a:cubicBezTo>
                <a:lnTo>
                  <a:pt x="8603" y="2807"/>
                </a:lnTo>
                <a:cubicBezTo>
                  <a:pt x="8733" y="2584"/>
                  <a:pt x="8867" y="2354"/>
                  <a:pt x="9002" y="2131"/>
                </a:cubicBezTo>
                <a:cubicBezTo>
                  <a:pt x="9142" y="1900"/>
                  <a:pt x="9284" y="1677"/>
                  <a:pt x="9469" y="1485"/>
                </a:cubicBezTo>
                <a:cubicBezTo>
                  <a:pt x="9816" y="1126"/>
                  <a:pt x="10273" y="936"/>
                  <a:pt x="10789" y="936"/>
                </a:cubicBezTo>
                <a:cubicBezTo>
                  <a:pt x="11305" y="936"/>
                  <a:pt x="11761" y="1126"/>
                  <a:pt x="12108" y="1485"/>
                </a:cubicBezTo>
                <a:cubicBezTo>
                  <a:pt x="12294" y="1677"/>
                  <a:pt x="12435" y="1900"/>
                  <a:pt x="12576" y="2131"/>
                </a:cubicBezTo>
                <a:cubicBezTo>
                  <a:pt x="12710" y="2351"/>
                  <a:pt x="12842" y="2580"/>
                  <a:pt x="12971" y="2801"/>
                </a:cubicBezTo>
                <a:lnTo>
                  <a:pt x="13026" y="2894"/>
                </a:lnTo>
                <a:cubicBezTo>
                  <a:pt x="14299" y="5080"/>
                  <a:pt x="15523" y="7297"/>
                  <a:pt x="16664" y="9484"/>
                </a:cubicBezTo>
                <a:lnTo>
                  <a:pt x="16674" y="9504"/>
                </a:lnTo>
                <a:cubicBezTo>
                  <a:pt x="16801" y="9746"/>
                  <a:pt x="16932" y="9997"/>
                  <a:pt x="17055" y="10245"/>
                </a:cubicBezTo>
                <a:cubicBezTo>
                  <a:pt x="17141" y="10417"/>
                  <a:pt x="17210" y="10561"/>
                  <a:pt x="17269" y="10708"/>
                </a:cubicBezTo>
                <a:cubicBezTo>
                  <a:pt x="17430" y="11108"/>
                  <a:pt x="17476" y="11468"/>
                  <a:pt x="17416" y="11841"/>
                </a:cubicBezTo>
                <a:moveTo>
                  <a:pt x="10789" y="11158"/>
                </a:moveTo>
                <a:cubicBezTo>
                  <a:pt x="9892" y="10151"/>
                  <a:pt x="9316" y="9216"/>
                  <a:pt x="9114" y="8432"/>
                </a:cubicBezTo>
                <a:cubicBezTo>
                  <a:pt x="9029" y="8103"/>
                  <a:pt x="9010" y="7800"/>
                  <a:pt x="9057" y="7533"/>
                </a:cubicBezTo>
                <a:cubicBezTo>
                  <a:pt x="9097" y="7302"/>
                  <a:pt x="9187" y="7095"/>
                  <a:pt x="9324" y="6918"/>
                </a:cubicBezTo>
                <a:cubicBezTo>
                  <a:pt x="9633" y="6519"/>
                  <a:pt x="10181" y="6281"/>
                  <a:pt x="10789" y="6281"/>
                </a:cubicBezTo>
                <a:cubicBezTo>
                  <a:pt x="11397" y="6281"/>
                  <a:pt x="11945" y="6519"/>
                  <a:pt x="12254" y="6918"/>
                </a:cubicBezTo>
                <a:cubicBezTo>
                  <a:pt x="12391" y="7095"/>
                  <a:pt x="12481" y="7302"/>
                  <a:pt x="12521" y="7533"/>
                </a:cubicBezTo>
                <a:cubicBezTo>
                  <a:pt x="12568" y="7801"/>
                  <a:pt x="12548" y="8103"/>
                  <a:pt x="12463" y="8432"/>
                </a:cubicBezTo>
                <a:cubicBezTo>
                  <a:pt x="12261" y="9216"/>
                  <a:pt x="11686" y="10151"/>
                  <a:pt x="10789" y="11158"/>
                </a:cubicBezTo>
                <a:moveTo>
                  <a:pt x="18232" y="10347"/>
                </a:moveTo>
                <a:cubicBezTo>
                  <a:pt x="18158" y="10164"/>
                  <a:pt x="18072" y="9986"/>
                  <a:pt x="17990" y="9821"/>
                </a:cubicBezTo>
                <a:cubicBezTo>
                  <a:pt x="17864" y="9568"/>
                  <a:pt x="17731" y="9315"/>
                  <a:pt x="17603" y="9070"/>
                </a:cubicBezTo>
                <a:lnTo>
                  <a:pt x="17593" y="9050"/>
                </a:lnTo>
                <a:cubicBezTo>
                  <a:pt x="16452" y="6861"/>
                  <a:pt x="15227" y="4642"/>
                  <a:pt x="13952" y="2454"/>
                </a:cubicBezTo>
                <a:lnTo>
                  <a:pt x="13898" y="2362"/>
                </a:lnTo>
                <a:cubicBezTo>
                  <a:pt x="13768" y="2138"/>
                  <a:pt x="13633" y="1907"/>
                  <a:pt x="13495" y="1680"/>
                </a:cubicBezTo>
                <a:cubicBezTo>
                  <a:pt x="13334" y="1415"/>
                  <a:pt x="13156" y="1135"/>
                  <a:pt x="12903" y="873"/>
                </a:cubicBezTo>
                <a:cubicBezTo>
                  <a:pt x="12360" y="310"/>
                  <a:pt x="11609" y="0"/>
                  <a:pt x="10789" y="0"/>
                </a:cubicBezTo>
                <a:cubicBezTo>
                  <a:pt x="9969" y="0"/>
                  <a:pt x="9218" y="310"/>
                  <a:pt x="8674" y="874"/>
                </a:cubicBezTo>
                <a:cubicBezTo>
                  <a:pt x="8422" y="1135"/>
                  <a:pt x="8243" y="1416"/>
                  <a:pt x="8082" y="1681"/>
                </a:cubicBezTo>
                <a:cubicBezTo>
                  <a:pt x="7943" y="1910"/>
                  <a:pt x="7807" y="2143"/>
                  <a:pt x="7676" y="2368"/>
                </a:cubicBezTo>
                <a:lnTo>
                  <a:pt x="7626" y="2454"/>
                </a:lnTo>
                <a:cubicBezTo>
                  <a:pt x="6351" y="4642"/>
                  <a:pt x="5126" y="6861"/>
                  <a:pt x="3985" y="9050"/>
                </a:cubicBezTo>
                <a:lnTo>
                  <a:pt x="3968" y="9082"/>
                </a:lnTo>
                <a:cubicBezTo>
                  <a:pt x="3842" y="9323"/>
                  <a:pt x="3712" y="9573"/>
                  <a:pt x="3588" y="9821"/>
                </a:cubicBezTo>
                <a:cubicBezTo>
                  <a:pt x="3506" y="9986"/>
                  <a:pt x="3420" y="10163"/>
                  <a:pt x="3346" y="10347"/>
                </a:cubicBezTo>
                <a:cubicBezTo>
                  <a:pt x="3130" y="10885"/>
                  <a:pt x="3065" y="11399"/>
                  <a:pt x="3149" y="11918"/>
                </a:cubicBezTo>
                <a:cubicBezTo>
                  <a:pt x="3325" y="13005"/>
                  <a:pt x="4149" y="13936"/>
                  <a:pt x="5299" y="14349"/>
                </a:cubicBezTo>
                <a:cubicBezTo>
                  <a:pt x="5727" y="14502"/>
                  <a:pt x="6180" y="14580"/>
                  <a:pt x="6647" y="14580"/>
                </a:cubicBezTo>
                <a:cubicBezTo>
                  <a:pt x="6791" y="14580"/>
                  <a:pt x="6937" y="14572"/>
                  <a:pt x="7081" y="14557"/>
                </a:cubicBezTo>
                <a:cubicBezTo>
                  <a:pt x="7635" y="14500"/>
                  <a:pt x="8192" y="14334"/>
                  <a:pt x="8739" y="14062"/>
                </a:cubicBezTo>
                <a:cubicBezTo>
                  <a:pt x="9407" y="13729"/>
                  <a:pt x="10068" y="13242"/>
                  <a:pt x="10789" y="12545"/>
                </a:cubicBezTo>
                <a:cubicBezTo>
                  <a:pt x="11510" y="13242"/>
                  <a:pt x="12170" y="13729"/>
                  <a:pt x="12839" y="14062"/>
                </a:cubicBezTo>
                <a:cubicBezTo>
                  <a:pt x="13385" y="14334"/>
                  <a:pt x="13943" y="14501"/>
                  <a:pt x="14496" y="14557"/>
                </a:cubicBezTo>
                <a:cubicBezTo>
                  <a:pt x="14641" y="14572"/>
                  <a:pt x="14787" y="14580"/>
                  <a:pt x="14931" y="14580"/>
                </a:cubicBezTo>
                <a:cubicBezTo>
                  <a:pt x="15398" y="14580"/>
                  <a:pt x="15851" y="14502"/>
                  <a:pt x="16278" y="14349"/>
                </a:cubicBezTo>
                <a:cubicBezTo>
                  <a:pt x="17428" y="13936"/>
                  <a:pt x="18252" y="13005"/>
                  <a:pt x="18428" y="11918"/>
                </a:cubicBezTo>
                <a:cubicBezTo>
                  <a:pt x="18512" y="11399"/>
                  <a:pt x="18448" y="10885"/>
                  <a:pt x="18232" y="10347"/>
                </a:cubicBezTo>
                <a:moveTo>
                  <a:pt x="20599" y="19770"/>
                </a:moveTo>
                <a:cubicBezTo>
                  <a:pt x="20599" y="19146"/>
                  <a:pt x="20088" y="18775"/>
                  <a:pt x="19422" y="18775"/>
                </a:cubicBezTo>
                <a:cubicBezTo>
                  <a:pt x="19058" y="18775"/>
                  <a:pt x="18725" y="18961"/>
                  <a:pt x="18570" y="19150"/>
                </a:cubicBezTo>
                <a:lnTo>
                  <a:pt x="18570" y="20390"/>
                </a:lnTo>
                <a:cubicBezTo>
                  <a:pt x="18731" y="20590"/>
                  <a:pt x="19040" y="20764"/>
                  <a:pt x="19422" y="20764"/>
                </a:cubicBezTo>
                <a:cubicBezTo>
                  <a:pt x="20088" y="20764"/>
                  <a:pt x="20599" y="20394"/>
                  <a:pt x="20599" y="19770"/>
                </a:cubicBezTo>
                <a:moveTo>
                  <a:pt x="21600" y="19777"/>
                </a:moveTo>
                <a:cubicBezTo>
                  <a:pt x="21600" y="20827"/>
                  <a:pt x="20719" y="21600"/>
                  <a:pt x="19584" y="21600"/>
                </a:cubicBezTo>
                <a:cubicBezTo>
                  <a:pt x="18889" y="21600"/>
                  <a:pt x="18570" y="21223"/>
                  <a:pt x="18570" y="21223"/>
                </a:cubicBezTo>
                <a:lnTo>
                  <a:pt x="18570" y="21379"/>
                </a:lnTo>
                <a:cubicBezTo>
                  <a:pt x="18570" y="21448"/>
                  <a:pt x="18508" y="21509"/>
                  <a:pt x="18422" y="21509"/>
                </a:cubicBezTo>
                <a:lnTo>
                  <a:pt x="17571" y="21509"/>
                </a:lnTo>
                <a:lnTo>
                  <a:pt x="17571" y="16373"/>
                </a:lnTo>
                <a:lnTo>
                  <a:pt x="18570" y="16373"/>
                </a:lnTo>
                <a:lnTo>
                  <a:pt x="18570" y="18324"/>
                </a:lnTo>
                <a:cubicBezTo>
                  <a:pt x="18570" y="18324"/>
                  <a:pt x="18894" y="17955"/>
                  <a:pt x="19584" y="17955"/>
                </a:cubicBezTo>
                <a:cubicBezTo>
                  <a:pt x="20719" y="17955"/>
                  <a:pt x="21600" y="18723"/>
                  <a:pt x="21600" y="19777"/>
                </a:cubicBezTo>
                <a:moveTo>
                  <a:pt x="12059" y="19770"/>
                </a:moveTo>
                <a:cubicBezTo>
                  <a:pt x="12059" y="19146"/>
                  <a:pt x="11548" y="18775"/>
                  <a:pt x="10882" y="18775"/>
                </a:cubicBezTo>
                <a:cubicBezTo>
                  <a:pt x="10518" y="18775"/>
                  <a:pt x="10185" y="18961"/>
                  <a:pt x="10030" y="19150"/>
                </a:cubicBezTo>
                <a:lnTo>
                  <a:pt x="10030" y="20390"/>
                </a:lnTo>
                <a:cubicBezTo>
                  <a:pt x="10191" y="20590"/>
                  <a:pt x="10500" y="20764"/>
                  <a:pt x="10882" y="20764"/>
                </a:cubicBezTo>
                <a:cubicBezTo>
                  <a:pt x="11548" y="20764"/>
                  <a:pt x="12059" y="20394"/>
                  <a:pt x="12059" y="19770"/>
                </a:cubicBezTo>
                <a:moveTo>
                  <a:pt x="13060" y="19777"/>
                </a:moveTo>
                <a:cubicBezTo>
                  <a:pt x="13060" y="20827"/>
                  <a:pt x="12179" y="21600"/>
                  <a:pt x="11044" y="21600"/>
                </a:cubicBezTo>
                <a:cubicBezTo>
                  <a:pt x="10349" y="21600"/>
                  <a:pt x="10030" y="21223"/>
                  <a:pt x="10030" y="21223"/>
                </a:cubicBezTo>
                <a:lnTo>
                  <a:pt x="10030" y="21379"/>
                </a:lnTo>
                <a:cubicBezTo>
                  <a:pt x="10030" y="21448"/>
                  <a:pt x="9968" y="21509"/>
                  <a:pt x="9882" y="21509"/>
                </a:cubicBezTo>
                <a:lnTo>
                  <a:pt x="9031" y="21509"/>
                </a:lnTo>
                <a:lnTo>
                  <a:pt x="9031" y="16373"/>
                </a:lnTo>
                <a:lnTo>
                  <a:pt x="10030" y="16373"/>
                </a:lnTo>
                <a:lnTo>
                  <a:pt x="10030" y="18324"/>
                </a:lnTo>
                <a:cubicBezTo>
                  <a:pt x="10030" y="18324"/>
                  <a:pt x="10354" y="17955"/>
                  <a:pt x="11044" y="17955"/>
                </a:cubicBezTo>
                <a:cubicBezTo>
                  <a:pt x="12179" y="17955"/>
                  <a:pt x="13060" y="18723"/>
                  <a:pt x="13060" y="19777"/>
                </a:cubicBezTo>
                <a:moveTo>
                  <a:pt x="7263" y="18324"/>
                </a:moveTo>
                <a:lnTo>
                  <a:pt x="7263" y="18172"/>
                </a:lnTo>
                <a:cubicBezTo>
                  <a:pt x="7263" y="18103"/>
                  <a:pt x="7201" y="18041"/>
                  <a:pt x="7115" y="18041"/>
                </a:cubicBezTo>
                <a:lnTo>
                  <a:pt x="6263" y="18041"/>
                </a:lnTo>
                <a:lnTo>
                  <a:pt x="6263" y="21509"/>
                </a:lnTo>
                <a:lnTo>
                  <a:pt x="7263" y="21509"/>
                </a:lnTo>
                <a:lnTo>
                  <a:pt x="7263" y="19089"/>
                </a:lnTo>
                <a:cubicBezTo>
                  <a:pt x="7785" y="18567"/>
                  <a:pt x="8618" y="18811"/>
                  <a:pt x="8618" y="18811"/>
                </a:cubicBezTo>
                <a:lnTo>
                  <a:pt x="8618" y="17995"/>
                </a:lnTo>
                <a:cubicBezTo>
                  <a:pt x="8618" y="17995"/>
                  <a:pt x="8472" y="17955"/>
                  <a:pt x="8163" y="17955"/>
                </a:cubicBezTo>
                <a:cubicBezTo>
                  <a:pt x="7846" y="17955"/>
                  <a:pt x="7440" y="18126"/>
                  <a:pt x="7263" y="18324"/>
                </a:cubicBezTo>
                <a:moveTo>
                  <a:pt x="16565" y="18285"/>
                </a:moveTo>
                <a:cubicBezTo>
                  <a:pt x="16273" y="18070"/>
                  <a:pt x="15909" y="17955"/>
                  <a:pt x="15471" y="17955"/>
                </a:cubicBezTo>
                <a:cubicBezTo>
                  <a:pt x="15091" y="17955"/>
                  <a:pt x="14704" y="18056"/>
                  <a:pt x="14411" y="18324"/>
                </a:cubicBezTo>
                <a:lnTo>
                  <a:pt x="14411" y="18172"/>
                </a:lnTo>
                <a:cubicBezTo>
                  <a:pt x="14411" y="18103"/>
                  <a:pt x="14350" y="18041"/>
                  <a:pt x="14263" y="18041"/>
                </a:cubicBezTo>
                <a:lnTo>
                  <a:pt x="13471" y="18042"/>
                </a:lnTo>
                <a:lnTo>
                  <a:pt x="13471" y="21509"/>
                </a:lnTo>
                <a:lnTo>
                  <a:pt x="14476" y="21509"/>
                </a:lnTo>
                <a:lnTo>
                  <a:pt x="14476" y="19098"/>
                </a:lnTo>
                <a:cubicBezTo>
                  <a:pt x="14668" y="18893"/>
                  <a:pt x="14986" y="18752"/>
                  <a:pt x="15285" y="18752"/>
                </a:cubicBezTo>
                <a:cubicBezTo>
                  <a:pt x="15852" y="18752"/>
                  <a:pt x="16060" y="18979"/>
                  <a:pt x="16060" y="19552"/>
                </a:cubicBezTo>
                <a:lnTo>
                  <a:pt x="16060" y="21509"/>
                </a:lnTo>
                <a:lnTo>
                  <a:pt x="17059" y="21509"/>
                </a:lnTo>
                <a:lnTo>
                  <a:pt x="17059" y="19451"/>
                </a:lnTo>
                <a:cubicBezTo>
                  <a:pt x="17059" y="18872"/>
                  <a:pt x="16921" y="18542"/>
                  <a:pt x="16565" y="18285"/>
                </a:cubicBezTo>
                <a:moveTo>
                  <a:pt x="3030" y="19150"/>
                </a:moveTo>
                <a:cubicBezTo>
                  <a:pt x="2875" y="18961"/>
                  <a:pt x="2543" y="18775"/>
                  <a:pt x="2178" y="18775"/>
                </a:cubicBezTo>
                <a:cubicBezTo>
                  <a:pt x="1512" y="18775"/>
                  <a:pt x="1001" y="19146"/>
                  <a:pt x="1001" y="19770"/>
                </a:cubicBezTo>
                <a:cubicBezTo>
                  <a:pt x="1001" y="20394"/>
                  <a:pt x="1512" y="20764"/>
                  <a:pt x="2178" y="20764"/>
                </a:cubicBezTo>
                <a:cubicBezTo>
                  <a:pt x="2560" y="20764"/>
                  <a:pt x="2869" y="20590"/>
                  <a:pt x="3030" y="20390"/>
                </a:cubicBezTo>
                <a:cubicBezTo>
                  <a:pt x="3030" y="20390"/>
                  <a:pt x="3030" y="19150"/>
                  <a:pt x="3030" y="19150"/>
                </a:cubicBezTo>
                <a:close/>
                <a:moveTo>
                  <a:pt x="3178" y="18041"/>
                </a:moveTo>
                <a:lnTo>
                  <a:pt x="4029" y="18041"/>
                </a:lnTo>
                <a:lnTo>
                  <a:pt x="4029" y="21509"/>
                </a:lnTo>
                <a:lnTo>
                  <a:pt x="3178" y="21509"/>
                </a:lnTo>
                <a:cubicBezTo>
                  <a:pt x="3096" y="21509"/>
                  <a:pt x="3030" y="21451"/>
                  <a:pt x="3030" y="21378"/>
                </a:cubicBezTo>
                <a:lnTo>
                  <a:pt x="3030" y="21223"/>
                </a:lnTo>
                <a:cubicBezTo>
                  <a:pt x="3030" y="21223"/>
                  <a:pt x="2711" y="21600"/>
                  <a:pt x="2016" y="21600"/>
                </a:cubicBezTo>
                <a:cubicBezTo>
                  <a:pt x="881" y="21600"/>
                  <a:pt x="0" y="20827"/>
                  <a:pt x="0" y="19777"/>
                </a:cubicBezTo>
                <a:cubicBezTo>
                  <a:pt x="0" y="18723"/>
                  <a:pt x="881" y="17955"/>
                  <a:pt x="2016" y="17955"/>
                </a:cubicBezTo>
                <a:cubicBezTo>
                  <a:pt x="2706" y="17955"/>
                  <a:pt x="3030" y="18324"/>
                  <a:pt x="3030" y="18324"/>
                </a:cubicBezTo>
                <a:lnTo>
                  <a:pt x="3030" y="18172"/>
                </a:lnTo>
                <a:cubicBezTo>
                  <a:pt x="3030" y="18103"/>
                  <a:pt x="3092" y="18041"/>
                  <a:pt x="3178" y="18041"/>
                </a:cubicBezTo>
                <a:moveTo>
                  <a:pt x="4647" y="21509"/>
                </a:moveTo>
                <a:lnTo>
                  <a:pt x="5644" y="21509"/>
                </a:lnTo>
                <a:lnTo>
                  <a:pt x="5644" y="18042"/>
                </a:lnTo>
                <a:lnTo>
                  <a:pt x="4647" y="18042"/>
                </a:lnTo>
                <a:cubicBezTo>
                  <a:pt x="4647" y="18042"/>
                  <a:pt x="4647" y="21509"/>
                  <a:pt x="4647" y="21509"/>
                </a:cubicBezTo>
                <a:close/>
                <a:moveTo>
                  <a:pt x="5824" y="16968"/>
                </a:moveTo>
                <a:cubicBezTo>
                  <a:pt x="5824" y="17297"/>
                  <a:pt x="5523" y="17564"/>
                  <a:pt x="5151" y="17564"/>
                </a:cubicBezTo>
                <a:cubicBezTo>
                  <a:pt x="4779" y="17564"/>
                  <a:pt x="4477" y="17297"/>
                  <a:pt x="4477" y="16968"/>
                </a:cubicBezTo>
                <a:cubicBezTo>
                  <a:pt x="4477" y="16639"/>
                  <a:pt x="4779" y="16373"/>
                  <a:pt x="5151" y="16373"/>
                </a:cubicBezTo>
                <a:cubicBezTo>
                  <a:pt x="5523" y="16373"/>
                  <a:pt x="5824" y="16639"/>
                  <a:pt x="5824" y="16968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 spc="-96">
                <a:solidFill>
                  <a:srgbClr val="FFFFFF"/>
                </a:solidFill>
                <a:latin typeface="+mj-lt"/>
                <a:ea typeface="+mj-ea"/>
                <a:cs typeface="+mj-cs"/>
                <a:sym typeface="Circular Air Pro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493499" y="760217"/>
            <a:ext cx="7089248" cy="886397"/>
          </a:xfrm>
          <a:prstGeom prst="rect">
            <a:avLst/>
          </a:prstGeom>
        </p:spPr>
        <p:txBody>
          <a:bodyPr/>
          <a:lstStyle/>
          <a:p>
            <a:r>
              <a:rPr lang="en-US" sz="7200" b="1" dirty="0"/>
              <a:t>Search At Airbnb</a:t>
            </a:r>
            <a:endParaRPr lang="en-US" sz="7200" dirty="0">
              <a:effectLst/>
            </a:endParaRPr>
          </a:p>
        </p:txBody>
      </p:sp>
      <p:sp>
        <p:nvSpPr>
          <p:cNvPr id="9" name="Shape 240"/>
          <p:cNvSpPr>
            <a:spLocks noGrp="1"/>
          </p:cNvSpPr>
          <p:nvPr>
            <p:ph type="body" idx="4294967295"/>
          </p:nvPr>
        </p:nvSpPr>
        <p:spPr>
          <a:xfrm>
            <a:off x="493499" y="2460888"/>
            <a:ext cx="12460501" cy="590931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sz="4000" i="0" spc="-119">
                <a:solidFill>
                  <a:schemeClr val="accent3"/>
                </a:solidFill>
              </a:defRPr>
            </a:pPr>
            <a:r>
              <a:rPr lang="en-US" sz="4800" i="0" dirty="0"/>
              <a:t>Search Components</a:t>
            </a: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rPr lang="en-US" sz="4800" b="1" i="0" dirty="0">
                <a:latin typeface="+mj-lt"/>
              </a:rPr>
              <a:t>Retrieval of Listings</a:t>
            </a:r>
          </a:p>
          <a:p>
            <a:pPr marL="571500" lvl="8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endParaRPr lang="en-US" sz="4800" b="1" i="0" dirty="0">
              <a:latin typeface="+mj-lt"/>
            </a:endParaRPr>
          </a:p>
          <a:p>
            <a:pPr marL="571500" lvl="8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endParaRPr lang="en-US" sz="4800" b="1" i="0" dirty="0">
              <a:latin typeface="+mj-lt"/>
            </a:endParaRPr>
          </a:p>
          <a:p>
            <a:pPr marL="571500" lvl="8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endParaRPr lang="en-US" sz="4800" b="1" i="0" dirty="0">
              <a:latin typeface="+mj-lt"/>
            </a:endParaRP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rPr lang="en-US" sz="4800" b="1" i="0" dirty="0">
                <a:latin typeface="+mj-lt"/>
              </a:rPr>
              <a:t>Ranking of Listings</a:t>
            </a:r>
            <a:endParaRPr lang="en-US" sz="4800" b="1" i="0" dirty="0"/>
          </a:p>
        </p:txBody>
      </p:sp>
      <p:sp>
        <p:nvSpPr>
          <p:cNvPr id="10" name="Rectangle 9"/>
          <p:cNvSpPr/>
          <p:nvPr/>
        </p:nvSpPr>
        <p:spPr>
          <a:xfrm>
            <a:off x="1458688" y="4973880"/>
            <a:ext cx="21205371" cy="1695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Location Queries 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(e.g. </a:t>
            </a:r>
            <a:r>
              <a:rPr lang="en-US" sz="4400" b="1" dirty="0">
                <a:solidFill>
                  <a:srgbClr val="FFC000"/>
                </a:solidFill>
                <a:latin typeface="Circular Air Pro"/>
                <a:ea typeface="Circular Air Pro"/>
              </a:rPr>
              <a:t>New York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): Rule based: fetch everything near by </a:t>
            </a:r>
          </a:p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Broad Queries 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(e.g. </a:t>
            </a:r>
            <a:r>
              <a:rPr lang="en-US" sz="4400" b="1" dirty="0">
                <a:solidFill>
                  <a:srgbClr val="FFC000"/>
                </a:solidFill>
                <a:latin typeface="Circular Air Pro"/>
                <a:ea typeface="Circular Air Pro"/>
              </a:rPr>
              <a:t>Skiing in France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): Model based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58688" y="9032849"/>
            <a:ext cx="22054457" cy="268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Model based: 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query, user and listing features</a:t>
            </a:r>
          </a:p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Trained using user actions: 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clicks, </a:t>
            </a:r>
            <a:r>
              <a:rPr lang="en-US" sz="4400" dirty="0" err="1">
                <a:solidFill>
                  <a:srgbClr val="54595B"/>
                </a:solidFill>
                <a:latin typeface="Circular Air Pro"/>
                <a:ea typeface="Circular Air Pro"/>
              </a:rPr>
              <a:t>wishlists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, inquires, bookings and rejections</a:t>
            </a:r>
          </a:p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Tradeoffs </a:t>
            </a:r>
            <a:r>
              <a:rPr lang="en-US" sz="4400" b="1" dirty="0">
                <a:solidFill>
                  <a:srgbClr val="00B050"/>
                </a:solidFill>
                <a:latin typeface="Circular Air Pro"/>
                <a:ea typeface="Circular Air Pro"/>
              </a:rPr>
              <a:t>Guest </a:t>
            </a:r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and </a:t>
            </a:r>
            <a:r>
              <a:rPr lang="en-US" sz="4400" b="1" dirty="0">
                <a:solidFill>
                  <a:srgbClr val="00B0F0"/>
                </a:solidFill>
                <a:latin typeface="Circular Air Pro"/>
                <a:ea typeface="Circular Air Pro"/>
              </a:rPr>
              <a:t>Host</a:t>
            </a:r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 preferences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30478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019" y="7368989"/>
            <a:ext cx="8684371" cy="28604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6179" y="4571999"/>
            <a:ext cx="8540377" cy="27928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3217" y="2192103"/>
            <a:ext cx="13127525" cy="25035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743" y="2192103"/>
            <a:ext cx="3728877" cy="8118034"/>
          </a:xfrm>
          <a:prstGeom prst="rect">
            <a:avLst/>
          </a:prstGeom>
        </p:spPr>
      </p:pic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493499" y="747066"/>
            <a:ext cx="8110105" cy="899542"/>
          </a:xfrm>
          <a:prstGeom prst="rect">
            <a:avLst/>
          </a:prstGeom>
        </p:spPr>
        <p:txBody>
          <a:bodyPr/>
          <a:lstStyle/>
          <a:p>
            <a:r>
              <a:rPr lang="en-US" sz="7200" b="1" dirty="0"/>
              <a:t>Typical Guest Flow </a:t>
            </a:r>
            <a:endParaRPr lang="en-US" sz="72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75931" y="2552903"/>
            <a:ext cx="4136570" cy="94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8330" y="2137646"/>
            <a:ext cx="3788228" cy="602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3730" y="5377542"/>
            <a:ext cx="4118162" cy="80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8661" y="7767639"/>
            <a:ext cx="2908300" cy="952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561534" y="1484391"/>
            <a:ext cx="3078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3" dirty="0">
                <a:solidFill>
                  <a:srgbClr val="FFC000"/>
                </a:solidFill>
                <a:latin typeface="Circular Air Pro"/>
              </a:rPr>
              <a:t>Instant Book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9300" y="10109050"/>
            <a:ext cx="7750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lvl="0" indent="-3810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75000"/>
              <a:buFontTx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dirty="0">
                <a:solidFill>
                  <a:srgbClr val="54595B"/>
                </a:solidFill>
                <a:latin typeface="+mj-ea"/>
              </a:rPr>
              <a:t>One listing can accept only one guest for a certain set of dates</a:t>
            </a:r>
            <a:endParaRPr lang="en-US" dirty="0">
              <a:solidFill>
                <a:srgbClr val="565A5C"/>
              </a:solidFill>
              <a:latin typeface="+mj-ea"/>
              <a:cs typeface="Circular Air Pro"/>
              <a:sym typeface="Circular Air Pr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398" y="5116285"/>
            <a:ext cx="5020875" cy="43453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27951" y="5484360"/>
            <a:ext cx="3460392" cy="17076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19168" y="8135360"/>
            <a:ext cx="3245790" cy="1739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72673" y="10484304"/>
            <a:ext cx="4024028" cy="183832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5016558" y="6338204"/>
            <a:ext cx="2525486" cy="0"/>
          </a:xfrm>
          <a:prstGeom prst="straightConnector1">
            <a:avLst/>
          </a:prstGeom>
          <a:noFill/>
          <a:ln w="76200" cap="flat">
            <a:solidFill>
              <a:srgbClr val="37C0A3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>
            <a:off x="15016558" y="6662057"/>
            <a:ext cx="2733663" cy="2205710"/>
          </a:xfrm>
          <a:prstGeom prst="straightConnector1">
            <a:avLst/>
          </a:prstGeom>
          <a:noFill/>
          <a:ln w="76200" cap="flat">
            <a:solidFill>
              <a:srgbClr val="37C0A3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297126" y="3427493"/>
            <a:ext cx="1708222" cy="5934978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15043452" y="6500693"/>
            <a:ext cx="2373086" cy="2402854"/>
          </a:xfrm>
          <a:prstGeom prst="straightConnector1">
            <a:avLst/>
          </a:prstGeom>
          <a:noFill/>
          <a:ln w="762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 flipV="1">
            <a:off x="15168958" y="9072812"/>
            <a:ext cx="2373086" cy="10029"/>
          </a:xfrm>
          <a:prstGeom prst="straightConnector1">
            <a:avLst/>
          </a:prstGeom>
          <a:noFill/>
          <a:ln w="762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/>
          <p:nvPr/>
        </p:nvCxnSpPr>
        <p:spPr>
          <a:xfrm>
            <a:off x="15146263" y="9306299"/>
            <a:ext cx="2068286" cy="1684948"/>
          </a:xfrm>
          <a:prstGeom prst="straightConnector1">
            <a:avLst/>
          </a:prstGeom>
          <a:noFill/>
          <a:ln w="762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Rectangle 33"/>
          <p:cNvSpPr/>
          <p:nvPr/>
        </p:nvSpPr>
        <p:spPr>
          <a:xfrm>
            <a:off x="18019168" y="4838029"/>
            <a:ext cx="30670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3" dirty="0">
                <a:solidFill>
                  <a:srgbClr val="37C0A3"/>
                </a:solidFill>
                <a:latin typeface="Circular Air Pro"/>
              </a:rPr>
              <a:t>Host actions</a:t>
            </a:r>
            <a:endParaRPr lang="en-US" dirty="0">
              <a:solidFill>
                <a:srgbClr val="37C0A3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9474" y="2181085"/>
            <a:ext cx="33632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3" dirty="0">
                <a:solidFill>
                  <a:schemeClr val="bg1"/>
                </a:solidFill>
                <a:latin typeface="Circular Air Pro"/>
              </a:rPr>
              <a:t>Guest actions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3620" y="2192103"/>
            <a:ext cx="4479598" cy="23798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019" y="6400800"/>
            <a:ext cx="794440" cy="276272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64791" y="5972653"/>
            <a:ext cx="3017701" cy="45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629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54756" y="755960"/>
            <a:ext cx="6878358" cy="999504"/>
          </a:xfrm>
          <a:prstGeom prst="rect">
            <a:avLst/>
          </a:prstGeom>
        </p:spPr>
        <p:txBody>
          <a:bodyPr/>
          <a:lstStyle/>
          <a:p>
            <a:r>
              <a:rPr lang="en-US" sz="8000" b="1" dirty="0"/>
              <a:t>Guest Sessions</a:t>
            </a:r>
            <a:endParaRPr lang="en-US" sz="80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8" y="3027955"/>
            <a:ext cx="16285029" cy="103397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4756" y="2040844"/>
            <a:ext cx="1801736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Average user does </a:t>
            </a:r>
            <a:r>
              <a:rPr lang="en-US" sz="4400" b="1" dirty="0">
                <a:latin typeface="+mj-lt"/>
              </a:rPr>
              <a:t>dozens of searches </a:t>
            </a:r>
            <a:r>
              <a:rPr lang="en-US" sz="4400" dirty="0"/>
              <a:t>over </a:t>
            </a:r>
            <a:r>
              <a:rPr lang="en-US" sz="4400" b="1" dirty="0">
                <a:latin typeface="+mj-lt"/>
              </a:rPr>
              <a:t>multiple days </a:t>
            </a:r>
            <a:r>
              <a:rPr lang="en-US" sz="4400" dirty="0"/>
              <a:t>before they book</a:t>
            </a:r>
          </a:p>
        </p:txBody>
      </p:sp>
      <p:sp>
        <p:nvSpPr>
          <p:cNvPr id="8" name="Rectangle 7"/>
          <p:cNvSpPr/>
          <p:nvPr/>
        </p:nvSpPr>
        <p:spPr>
          <a:xfrm>
            <a:off x="18876916" y="7188506"/>
            <a:ext cx="2566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3" dirty="0">
                <a:solidFill>
                  <a:srgbClr val="00B050"/>
                </a:solidFill>
                <a:latin typeface="Circular Air Pro"/>
              </a:rPr>
              <a:t>Booked </a:t>
            </a:r>
            <a:r>
              <a:rPr lang="en-US" b="1" spc="-53" dirty="0">
                <a:solidFill>
                  <a:srgbClr val="00B050"/>
                </a:solidFill>
                <a:latin typeface="Circular Air Pro"/>
                <a:sym typeface="Wingdings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730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21"/>
          <p:cNvSpPr>
            <a:spLocks noGrp="1"/>
          </p:cNvSpPr>
          <p:nvPr>
            <p:ph type="body" idx="13"/>
          </p:nvPr>
        </p:nvSpPr>
        <p:spPr>
          <a:xfrm>
            <a:off x="667140" y="686053"/>
            <a:ext cx="4716869" cy="999504"/>
          </a:xfrm>
          <a:prstGeom prst="rect">
            <a:avLst/>
          </a:prstGeom>
        </p:spPr>
        <p:txBody>
          <a:bodyPr/>
          <a:lstStyle/>
          <a:p>
            <a:r>
              <a:rPr lang="en-US" sz="8000" b="1" dirty="0"/>
              <a:t>Model v0:</a:t>
            </a:r>
            <a:endParaRPr lang="en-US" sz="8000" dirty="0">
              <a:effectLst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384009" y="751976"/>
            <a:ext cx="15041233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+mj-lt"/>
              </a:rPr>
              <a:t>Last </a:t>
            </a:r>
            <a:r>
              <a:rPr lang="en-US" sz="5400">
                <a:solidFill>
                  <a:schemeClr val="tx1"/>
                </a:solidFill>
                <a:latin typeface="+mj-lt"/>
              </a:rPr>
              <a:t>Search (label propagation) </a:t>
            </a:r>
            <a:r>
              <a:rPr lang="en-US" sz="5400" dirty="0">
                <a:solidFill>
                  <a:schemeClr val="tx1"/>
                </a:solidFill>
                <a:latin typeface="+mj-lt"/>
              </a:rPr>
              <a:t>+ Utility Prediction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225" y="2240280"/>
            <a:ext cx="3495782" cy="11168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246" y="2240213"/>
            <a:ext cx="3741514" cy="11168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780" y="2240213"/>
            <a:ext cx="3858260" cy="1115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040" y="2240213"/>
            <a:ext cx="7829258" cy="1116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09430" y="2240213"/>
            <a:ext cx="1571563" cy="111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71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21"/>
          <p:cNvSpPr>
            <a:spLocks noGrp="1"/>
          </p:cNvSpPr>
          <p:nvPr>
            <p:ph type="body" idx="13"/>
          </p:nvPr>
        </p:nvSpPr>
        <p:spPr>
          <a:xfrm>
            <a:off x="667140" y="686053"/>
            <a:ext cx="4716869" cy="999504"/>
          </a:xfrm>
          <a:prstGeom prst="rect">
            <a:avLst/>
          </a:prstGeom>
        </p:spPr>
        <p:txBody>
          <a:bodyPr/>
          <a:lstStyle/>
          <a:p>
            <a:r>
              <a:rPr lang="en-US" sz="8000" b="1" dirty="0"/>
              <a:t>Model v0:</a:t>
            </a:r>
            <a:endParaRPr lang="en-US" sz="8000" dirty="0">
              <a:effectLst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96234" y="765690"/>
            <a:ext cx="9642961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+mj-lt"/>
              </a:rPr>
              <a:t>Last Search + Utility Prediction</a:t>
            </a:r>
          </a:p>
        </p:txBody>
      </p:sp>
      <p:sp>
        <p:nvSpPr>
          <p:cNvPr id="48" name="Shape 240"/>
          <p:cNvSpPr>
            <a:spLocks noGrp="1"/>
          </p:cNvSpPr>
          <p:nvPr>
            <p:ph type="body" idx="4294967295"/>
          </p:nvPr>
        </p:nvSpPr>
        <p:spPr>
          <a:xfrm>
            <a:off x="1316844" y="2886120"/>
            <a:ext cx="12460501" cy="8750480"/>
          </a:xfrm>
          <a:prstGeom prst="rect">
            <a:avLst/>
          </a:prstGeom>
        </p:spPr>
        <p:txBody>
          <a:bodyPr/>
          <a:lstStyle/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rPr lang="en-US" sz="4800" b="1" i="0" dirty="0">
                <a:latin typeface="+mj-lt"/>
              </a:rPr>
              <a:t>Regression:</a:t>
            </a:r>
          </a:p>
          <a:p>
            <a:pPr marL="571500" lvl="1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endParaRPr lang="en-US" sz="4800" b="1" i="0" dirty="0">
              <a:latin typeface="+mj-lt"/>
            </a:endParaRP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rPr lang="en-US" sz="4800" b="1" i="0" dirty="0">
                <a:latin typeface="+mj-lt"/>
              </a:rPr>
              <a:t>Features (X) :</a:t>
            </a: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endParaRPr lang="en-US" sz="4800" b="1" i="0" dirty="0">
              <a:latin typeface="+mj-lt"/>
            </a:endParaRP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endParaRPr lang="en-US" sz="4800" b="1" i="0" dirty="0">
              <a:latin typeface="+mj-lt"/>
            </a:endParaRP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endParaRPr lang="en-US" sz="4800" b="1" i="0" dirty="0">
              <a:latin typeface="+mj-lt"/>
            </a:endParaRP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endParaRPr lang="en-US" sz="4800" b="1" i="0" dirty="0">
              <a:latin typeface="+mj-lt"/>
            </a:endParaRP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endParaRPr lang="en-US" sz="4800" b="1" i="0" dirty="0">
              <a:latin typeface="+mj-lt"/>
            </a:endParaRPr>
          </a:p>
          <a:p>
            <a:pPr marL="571500" indent="-571500">
              <a:spcBef>
                <a:spcPts val="3000"/>
              </a:spcBef>
              <a:buFont typeface="Arial" charset="0"/>
              <a:buChar char="•"/>
              <a:defRPr sz="4000" i="0" spc="-119">
                <a:solidFill>
                  <a:schemeClr val="accent3"/>
                </a:solidFill>
              </a:defRPr>
            </a:pPr>
            <a:r>
              <a:rPr lang="en-US" sz="4800" b="1" i="0" dirty="0">
                <a:latin typeface="+mj-lt"/>
              </a:rPr>
              <a:t>Model (f) : GBM model</a:t>
            </a:r>
            <a:endParaRPr lang="en-US" sz="4800" b="1" i="0" dirty="0"/>
          </a:p>
        </p:txBody>
      </p:sp>
      <p:sp>
        <p:nvSpPr>
          <p:cNvPr id="49" name="Shape 221"/>
          <p:cNvSpPr>
            <a:spLocks noGrp="1"/>
          </p:cNvSpPr>
          <p:nvPr>
            <p:ph type="body" idx="13"/>
          </p:nvPr>
        </p:nvSpPr>
        <p:spPr>
          <a:xfrm>
            <a:off x="5596234" y="2374795"/>
            <a:ext cx="4137736" cy="1436740"/>
          </a:xfrm>
          <a:prstGeom prst="rect">
            <a:avLst/>
          </a:prstGeom>
        </p:spPr>
        <p:txBody>
          <a:bodyPr/>
          <a:lstStyle/>
          <a:p>
            <a:r>
              <a:rPr lang="en-US" sz="115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f(x)-&gt; y</a:t>
            </a:r>
            <a:endParaRPr lang="en-US" sz="115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13719" y="5920062"/>
            <a:ext cx="21205371" cy="368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Listing Features 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(engagement, quality, type, capacity, etc.)</a:t>
            </a:r>
          </a:p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Query Features 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(destination, nights, guests, etc.)</a:t>
            </a:r>
          </a:p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b="1" dirty="0">
                <a:solidFill>
                  <a:srgbClr val="54595B"/>
                </a:solidFill>
                <a:latin typeface="Circular Air Pro"/>
                <a:ea typeface="Circular Air Pro"/>
              </a:rPr>
              <a:t>Guest Features 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(origin, past bookings, listing preferences, short term history)</a:t>
            </a:r>
          </a:p>
          <a:p>
            <a:pPr marL="571500" lvl="5" indent="-571500" algn="l" hangingPunct="1">
              <a:spcBef>
                <a:spcPts val="3000"/>
              </a:spcBef>
              <a:buClr>
                <a:srgbClr val="B4A76C">
                  <a:hueOff val="-3059091"/>
                  <a:satOff val="67567"/>
                  <a:lumOff val="11176"/>
                </a:srgbClr>
              </a:buClr>
              <a:buSzPct val="120000"/>
              <a:buFont typeface="Arial" charset="0"/>
              <a:buChar char="•"/>
              <a:defRPr sz="4000" i="0" spc="-119">
                <a:solidFill>
                  <a:srgbClr val="565A5C"/>
                </a:solidFill>
              </a:defRPr>
            </a:pPr>
            <a:r>
              <a:rPr lang="en-US" sz="4400" b="1" dirty="0">
                <a:solidFill>
                  <a:srgbClr val="FF0000"/>
                </a:solidFill>
                <a:latin typeface="Circular Air Pro"/>
                <a:ea typeface="Circular Air Pro"/>
              </a:rPr>
              <a:t>Rejection Probability</a:t>
            </a:r>
            <a:r>
              <a:rPr lang="en-US" sz="4400" dirty="0">
                <a:solidFill>
                  <a:srgbClr val="54595B"/>
                </a:solidFill>
                <a:latin typeface="Circular Air Pro"/>
                <a:ea typeface="Circular Air Pro"/>
              </a:rPr>
              <a:t>: output of separate model that predicts Host rejections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2442" y="10178479"/>
            <a:ext cx="12785558" cy="30606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68074" y="2611206"/>
            <a:ext cx="66499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/>
              <a:t>Display Results in Descending Order of </a:t>
            </a:r>
            <a:r>
              <a:rPr lang="en-US" b="1"/>
              <a:t>Predicted Utility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51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798301" y="823046"/>
            <a:ext cx="7772128" cy="984885"/>
          </a:xfrm>
          <a:prstGeom prst="rect">
            <a:avLst/>
          </a:prstGeom>
        </p:spPr>
        <p:txBody>
          <a:bodyPr/>
          <a:lstStyle/>
          <a:p>
            <a:r>
              <a:rPr lang="en-US" sz="8000" dirty="0"/>
              <a:t>How we iterate?</a:t>
            </a:r>
            <a:endParaRPr lang="en-US" sz="8000" dirty="0">
              <a:effectLst/>
            </a:endParaRPr>
          </a:p>
        </p:txBody>
      </p:sp>
      <p:sp>
        <p:nvSpPr>
          <p:cNvPr id="4" name="Shape 221"/>
          <p:cNvSpPr>
            <a:spLocks noGrp="1"/>
          </p:cNvSpPr>
          <p:nvPr>
            <p:ph type="body" idx="13"/>
          </p:nvPr>
        </p:nvSpPr>
        <p:spPr>
          <a:xfrm>
            <a:off x="4906763" y="3748374"/>
            <a:ext cx="8829725" cy="2985946"/>
          </a:xfrm>
          <a:prstGeom prst="rect">
            <a:avLst/>
          </a:prstGeom>
        </p:spPr>
        <p:txBody>
          <a:bodyPr/>
          <a:lstStyle/>
          <a:p>
            <a:r>
              <a:rPr lang="en-US" sz="23900" dirty="0">
                <a:solidFill>
                  <a:srgbClr val="FFC000"/>
                </a:solidFill>
                <a:latin typeface="+mn-ea"/>
                <a:ea typeface="+mn-ea"/>
                <a:cs typeface="+mn-cs"/>
              </a:rPr>
              <a:t>f(</a:t>
            </a:r>
            <a:r>
              <a:rPr lang="en-US" sz="23900" dirty="0">
                <a:solidFill>
                  <a:srgbClr val="00B050"/>
                </a:solidFill>
                <a:latin typeface="+mn-ea"/>
                <a:ea typeface="+mn-ea"/>
                <a:cs typeface="+mn-cs"/>
              </a:rPr>
              <a:t>x</a:t>
            </a:r>
            <a:r>
              <a:rPr lang="en-US" sz="23900" dirty="0">
                <a:solidFill>
                  <a:srgbClr val="FFC000"/>
                </a:solidFill>
                <a:latin typeface="+mn-ea"/>
                <a:ea typeface="+mn-ea"/>
                <a:cs typeface="+mn-cs"/>
              </a:rPr>
              <a:t>)</a:t>
            </a:r>
            <a:r>
              <a:rPr lang="en-US" sz="23900" dirty="0">
                <a:latin typeface="+mn-ea"/>
                <a:ea typeface="+mn-ea"/>
                <a:cs typeface="+mn-cs"/>
              </a:rPr>
              <a:t>-&gt; </a:t>
            </a:r>
            <a:r>
              <a:rPr lang="en-US" sz="23900" dirty="0">
                <a:solidFill>
                  <a:srgbClr val="00B0F0"/>
                </a:solidFill>
                <a:latin typeface="+mn-ea"/>
                <a:ea typeface="+mn-ea"/>
                <a:cs typeface="+mn-cs"/>
              </a:rPr>
              <a:t>y</a:t>
            </a:r>
            <a:endParaRPr lang="en-US" sz="23900" dirty="0">
              <a:solidFill>
                <a:srgbClr val="00B0F0"/>
              </a:solidFill>
              <a:effectLst/>
              <a:latin typeface="+mn-ea"/>
              <a:ea typeface="+mn-ea"/>
              <a:cs typeface="+mn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446916" y="7034957"/>
            <a:ext cx="1" cy="1916789"/>
          </a:xfrm>
          <a:prstGeom prst="straightConnector1">
            <a:avLst/>
          </a:prstGeom>
          <a:noFill/>
          <a:ln w="57150" cap="flat" cmpd="sng" algn="ctr">
            <a:solidFill>
              <a:schemeClr val="tx1">
                <a:alpha val="80000"/>
              </a:schemeClr>
            </a:solidFill>
            <a:prstDash val="solid"/>
            <a:tailEnd type="arrow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</p:cxnSp>
      <p:cxnSp>
        <p:nvCxnSpPr>
          <p:cNvPr id="8" name="Straight Arrow Connector 7"/>
          <p:cNvCxnSpPr/>
          <p:nvPr/>
        </p:nvCxnSpPr>
        <p:spPr>
          <a:xfrm flipV="1">
            <a:off x="12672059" y="7036763"/>
            <a:ext cx="1" cy="1916789"/>
          </a:xfrm>
          <a:prstGeom prst="straightConnector1">
            <a:avLst/>
          </a:prstGeom>
          <a:noFill/>
          <a:ln w="57150" cap="flat" cmpd="sng" algn="ctr">
            <a:solidFill>
              <a:schemeClr val="tx1">
                <a:alpha val="80000"/>
              </a:schemeClr>
            </a:solidFill>
            <a:prstDash val="solid"/>
            <a:tailEnd type="arrow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</p:cxnSp>
      <p:cxnSp>
        <p:nvCxnSpPr>
          <p:cNvPr id="9" name="Straight Arrow Connector 8"/>
          <p:cNvCxnSpPr/>
          <p:nvPr/>
        </p:nvCxnSpPr>
        <p:spPr>
          <a:xfrm flipV="1">
            <a:off x="2526574" y="5709256"/>
            <a:ext cx="2024743" cy="1719943"/>
          </a:xfrm>
          <a:prstGeom prst="straightConnector1">
            <a:avLst/>
          </a:prstGeom>
          <a:noFill/>
          <a:ln w="57150" cap="flat" cmpd="sng" algn="ctr">
            <a:solidFill>
              <a:schemeClr val="tx1">
                <a:alpha val="80000"/>
              </a:schemeClr>
            </a:solidFill>
            <a:prstDash val="solid"/>
            <a:tailEnd type="arrow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</p:cxnSp>
      <p:sp>
        <p:nvSpPr>
          <p:cNvPr id="7" name="Rectangle 6"/>
          <p:cNvSpPr/>
          <p:nvPr/>
        </p:nvSpPr>
        <p:spPr>
          <a:xfrm>
            <a:off x="5226231" y="9373800"/>
            <a:ext cx="5225142" cy="2010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b="1" dirty="0"/>
              <a:t>change how we create training data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b="1" dirty="0"/>
              <a:t>add new features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51373" y="9373800"/>
            <a:ext cx="4441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change what we predict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5888" y="7751417"/>
            <a:ext cx="4441372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b="1" dirty="0"/>
              <a:t>change prediction model (GBM, TF)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b="1" dirty="0"/>
              <a:t>change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77458274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565A5C"/>
      </a:dk1>
      <a:lt1>
        <a:srgbClr val="FF5A5F"/>
      </a:lt1>
      <a:dk2>
        <a:srgbClr val="53585F"/>
      </a:dk2>
      <a:lt2>
        <a:srgbClr val="DCDEE0"/>
      </a:lt2>
      <a:accent1>
        <a:srgbClr val="B4A76C"/>
      </a:accent1>
      <a:accent2>
        <a:srgbClr val="9CA299"/>
      </a:accent2>
      <a:accent3>
        <a:srgbClr val="565A5C"/>
      </a:accent3>
      <a:accent4>
        <a:srgbClr val="DFDEDA"/>
      </a:accent4>
      <a:accent5>
        <a:srgbClr val="FEFEFE"/>
      </a:accent5>
      <a:accent6>
        <a:srgbClr val="000000"/>
      </a:accent6>
      <a:hlink>
        <a:srgbClr val="0000FF"/>
      </a:hlink>
      <a:folHlink>
        <a:srgbClr val="FF00FF"/>
      </a:folHlink>
    </a:clrScheme>
    <a:fontScheme name="White">
      <a:majorFont>
        <a:latin typeface="Circular Air Pro"/>
        <a:ea typeface="Circular Air Pro"/>
        <a:cs typeface="Circular Air Pro"/>
      </a:majorFont>
      <a:minorFont>
        <a:latin typeface="Circular Air Pro Light"/>
        <a:ea typeface="Circular Air Pro Light"/>
        <a:cs typeface="Circular Air Pro Light"/>
      </a:minorFont>
    </a:fontScheme>
    <a:fmtScheme name="Whi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059091"/>
            <a:satOff val="67567"/>
            <a:lumOff val="11176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-119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ircular Air Pr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hueOff val="-3059091"/>
              <a:satOff val="67567"/>
              <a:lumOff val="11176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-119" normalizeH="0" baseline="0">
            <a:ln>
              <a:noFill/>
            </a:ln>
            <a:solidFill>
              <a:schemeClr val="accent3"/>
            </a:solidFill>
            <a:effectLst/>
            <a:uFillTx/>
            <a:latin typeface="+mn-lt"/>
            <a:ea typeface="+mn-ea"/>
            <a:cs typeface="+mn-cs"/>
            <a:sym typeface="Circular Air Pr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B4A76C"/>
      </a:accent1>
      <a:accent2>
        <a:srgbClr val="9CA299"/>
      </a:accent2>
      <a:accent3>
        <a:srgbClr val="565A5C"/>
      </a:accent3>
      <a:accent4>
        <a:srgbClr val="DFDEDA"/>
      </a:accent4>
      <a:accent5>
        <a:srgbClr val="FEFEFE"/>
      </a:accent5>
      <a:accent6>
        <a:srgbClr val="000000"/>
      </a:accent6>
      <a:hlink>
        <a:srgbClr val="0000FF"/>
      </a:hlink>
      <a:folHlink>
        <a:srgbClr val="FF00FF"/>
      </a:folHlink>
    </a:clrScheme>
    <a:fontScheme name="White">
      <a:majorFont>
        <a:latin typeface="Circular Air Pro"/>
        <a:ea typeface="Circular Air Pro"/>
        <a:cs typeface="Circular Air Pro"/>
      </a:majorFont>
      <a:minorFont>
        <a:latin typeface="Circular Air Pro Light"/>
        <a:ea typeface="Circular Air Pro Light"/>
        <a:cs typeface="Circular Air Pro Light"/>
      </a:minorFont>
    </a:fontScheme>
    <a:fmtScheme name="Whi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059091"/>
            <a:satOff val="67567"/>
            <a:lumOff val="11176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-119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ircular Air Pr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hueOff val="-3059091"/>
              <a:satOff val="67567"/>
              <a:lumOff val="11176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-119" normalizeH="0" baseline="0">
            <a:ln>
              <a:noFill/>
            </a:ln>
            <a:solidFill>
              <a:schemeClr val="accent3"/>
            </a:solidFill>
            <a:effectLst/>
            <a:uFillTx/>
            <a:latin typeface="+mn-lt"/>
            <a:ea typeface="+mn-ea"/>
            <a:cs typeface="+mn-cs"/>
            <a:sym typeface="Circular Air Pr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26361</TotalTime>
  <Words>1068</Words>
  <Application>Microsoft Macintosh PowerPoint</Application>
  <PresentationFormat>Custom</PresentationFormat>
  <Paragraphs>280</Paragraphs>
  <Slides>36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Circular Air Pro</vt:lpstr>
      <vt:lpstr>Circular Air Pro Black</vt:lpstr>
      <vt:lpstr>Circular Air Pro Light</vt:lpstr>
      <vt:lpstr>Arial</vt:lpstr>
      <vt:lpstr>Calibri</vt:lpstr>
      <vt:lpstr>Century Gothic</vt:lpstr>
      <vt:lpstr>Helvetica Neue</vt:lpstr>
      <vt:lpstr>Lucida Grande</vt:lpstr>
      <vt:lpstr>Wingdings 2</vt:lpstr>
      <vt:lpstr>White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Zhe Wang</cp:lastModifiedBy>
  <cp:revision>227</cp:revision>
  <cp:lastPrinted>2019-01-07T22:36:55Z</cp:lastPrinted>
  <dcterms:modified xsi:type="dcterms:W3CDTF">2019-01-08T00:33:42Z</dcterms:modified>
</cp:coreProperties>
</file>